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0" autoAdjust="0"/>
  </p:normalViewPr>
  <p:slideViewPr>
    <p:cSldViewPr snapToGrid="0">
      <p:cViewPr>
        <p:scale>
          <a:sx n="100" d="100"/>
          <a:sy n="100" d="100"/>
        </p:scale>
        <p:origin x="974" y="77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microsoft.com/office/2007/relationships/hdphoto" Target="../media/hdphoto1.wdp"/><Relationship Id="rId5" Type="http://schemas.openxmlformats.org/officeDocument/2006/relationships/image" Target="../media/image5.png"/><Relationship Id="rId15" Type="http://schemas.microsoft.com/office/2007/relationships/hdphoto" Target="../media/hdphoto2.wdp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8" y="99494"/>
            <a:ext cx="8333117" cy="432048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HPS700 011 –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PARNÍ ČISTIČ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vysavač h-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700 steam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3in1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74135"/>
            <a:ext cx="9237133" cy="443486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Funkce vysávání + parní čištění najednou nebo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každé zvlášť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příkon 1700W, 30 min doba provozu, 30 vteřin doba ohřevu, ruční parní čistič součástí, široká škála příslušenství na všechny druhy povrchů a textilií, kompaktní složení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29396" y="976278"/>
            <a:ext cx="4137804" cy="6239958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Použití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Vysávání + parní čištění najednou nebo 		každé zvlášť ; v parním mopu je dále		integrovaný ruční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parní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čistič</a:t>
            </a:r>
          </a:p>
          <a:p>
            <a:pPr>
              <a:spcBef>
                <a:spcPct val="0"/>
              </a:spcBef>
            </a:pP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Vhodné na všechny povrchy díky speciálnímu příslušenství</a:t>
            </a:r>
            <a:endParaRPr lang="cs-CZ" altLang="cs-CZ" sz="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Maximální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příkon (W)	1700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čistou vodu (l)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0,3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0,5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ohřevu páry (vteřiny)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páry (min)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30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Hlučnost vysávání (dB(A))	85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</a:t>
            </a: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výbava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Typ odstřeďování prachu	Technologie samostatného cyklónu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Množství páry (g/min)	15/25/35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Vyjímatelné nádoby na prach a vodu 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Ukazatel nahřátí páry	Ano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Elektron.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množství páry 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 (3 úrovně – na rukojeti a 2 na těle 		ruční verze)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Přidávání páry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manuálně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Rukojeť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S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uchopením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Navíjení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kabelu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 (omotáním na těle)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(m)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7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Pracovní radius (m)	8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Držadlo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pro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přenášení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Funkce vysávání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 (samostatně nebo spolu s párou)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Kompaktní uložení 	Ano (složením na výšku 85 cm)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Malý kulatý kartáč, Hřebenovitý kartáč, Plochá hubice, Malý mop, Měděný kulatý kartáč, Kónická hubice, Parní hadice, Hubice na osvěžení textilií, Zahnutá hubice, Hubice na okna, 2 Velké mopy, 3,5 m strečová hadice, 36 cm pevná prodlužovací trubice, Příslušenství 3v1 pro vysávání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4 Filtry proti vodnímu kameni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data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39600714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	8059019001975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Šedá s modrou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121,9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28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30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6,6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35,9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28,4 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76,5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10,11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3397297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892040" y="3574390"/>
            <a:ext cx="82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DOBA PROVOZU PÁRY 30 MINUT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83589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12596" y="1987120"/>
            <a:ext cx="74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VHODNÉ NA VŠECHNY POVRCHY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044759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98797" y="1078682"/>
            <a:ext cx="8453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v1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VYSÁVÁNÍ, PARNÍ ČIŠTĚNÍ, VYSÁVÁNÍ + PARNÍ ČIŠTĚNÍ</a:t>
            </a:r>
            <a:endParaRPr lang="cs-CZ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1" y="2612854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14900" y="2760606"/>
            <a:ext cx="75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DOSAH I DO VYSOKO UMÍSTĚNÝCH MÍST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526" y="4167176"/>
            <a:ext cx="720000" cy="720000"/>
          </a:xfrm>
          <a:prstGeom prst="rect">
            <a:avLst/>
          </a:prstGeom>
        </p:spPr>
      </p:pic>
      <p:sp>
        <p:nvSpPr>
          <p:cNvPr id="53" name="TextBox 22"/>
          <p:cNvSpPr txBox="1"/>
          <p:nvPr/>
        </p:nvSpPr>
        <p:spPr>
          <a:xfrm>
            <a:off x="4880540" y="4354967"/>
            <a:ext cx="82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DOBA OHŘEVU PÁRY 30 SEKUND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sellaDiTesto 1"/>
          <p:cNvSpPr txBox="1"/>
          <p:nvPr/>
        </p:nvSpPr>
        <p:spPr>
          <a:xfrm>
            <a:off x="5753510" y="1077009"/>
            <a:ext cx="302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latin typeface="Gotham Narrow Light" pitchFamily="50" charset="0"/>
              </a:rPr>
              <a:t>H</a:t>
            </a:r>
            <a:r>
              <a:rPr lang="it-IT" sz="2400" b="1" dirty="0">
                <a:latin typeface="Gotham Narrow Light" pitchFamily="50" charset="0"/>
              </a:rPr>
              <a:t>-PURE 700 </a:t>
            </a:r>
            <a:r>
              <a:rPr lang="it-IT" sz="2000" dirty="0">
                <a:latin typeface="Gotham Narrow Light" pitchFamily="50" charset="0"/>
              </a:rPr>
              <a:t>STEAM</a:t>
            </a:r>
            <a:endParaRPr lang="it-IT" sz="2400" dirty="0">
              <a:latin typeface="Gotham Narrow Light" pitchFamily="50" charset="0"/>
            </a:endParaRPr>
          </a:p>
        </p:txBody>
      </p:sp>
      <p:pic>
        <p:nvPicPr>
          <p:cNvPr id="30" name="Immagine 4">
            <a:extLst>
              <a:ext uri="{FF2B5EF4-FFF2-40B4-BE49-F238E27FC236}">
                <a16:creationId xmlns:a16="http://schemas.microsoft.com/office/drawing/2014/main" xmlns="" id="{822BFED5-B029-4A9E-81ED-AC79FAFCB21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5" r="38023"/>
          <a:stretch/>
        </p:blipFill>
        <p:spPr>
          <a:xfrm>
            <a:off x="5758059" y="1665289"/>
            <a:ext cx="1346008" cy="4408608"/>
          </a:xfrm>
          <a:prstGeom prst="rect">
            <a:avLst/>
          </a:prstGeom>
        </p:spPr>
      </p:pic>
      <p:pic>
        <p:nvPicPr>
          <p:cNvPr id="31" name="Immagine 5">
            <a:extLst>
              <a:ext uri="{FF2B5EF4-FFF2-40B4-BE49-F238E27FC236}">
                <a16:creationId xmlns:a16="http://schemas.microsoft.com/office/drawing/2014/main" xmlns="" id="{4C4599C7-D6BC-4A61-B278-36857D0F495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D3D3D4"/>
              </a:clrFrom>
              <a:clrTo>
                <a:srgbClr val="D3D3D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3864" y="3735625"/>
            <a:ext cx="2210136" cy="1634035"/>
          </a:xfrm>
          <a:prstGeom prst="rect">
            <a:avLst/>
          </a:prstGeom>
        </p:spPr>
      </p:pic>
      <p:pic>
        <p:nvPicPr>
          <p:cNvPr id="38" name="Immagine 2">
            <a:extLst>
              <a:ext uri="{FF2B5EF4-FFF2-40B4-BE49-F238E27FC236}">
                <a16:creationId xmlns:a16="http://schemas.microsoft.com/office/drawing/2014/main" xmlns="" id="{BEE0C348-792B-4436-B9FF-4B5F1559EC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6334" y="1045643"/>
            <a:ext cx="720000" cy="725581"/>
          </a:xfrm>
          <a:prstGeom prst="flowChartConnector">
            <a:avLst/>
          </a:prstGeom>
        </p:spPr>
      </p:pic>
      <p:pic>
        <p:nvPicPr>
          <p:cNvPr id="39" name="Immagine 3">
            <a:extLst>
              <a:ext uri="{FF2B5EF4-FFF2-40B4-BE49-F238E27FC236}">
                <a16:creationId xmlns:a16="http://schemas.microsoft.com/office/drawing/2014/main" xmlns="" id="{D5B78F07-EC9D-4D98-AADA-F68936F0A0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63059" y="1828188"/>
            <a:ext cx="720000" cy="728986"/>
          </a:xfrm>
          <a:prstGeom prst="flowChartConnector">
            <a:avLst/>
          </a:prstGeom>
        </p:spPr>
      </p:pic>
      <p:pic>
        <p:nvPicPr>
          <p:cNvPr id="40" name="Immagine 7">
            <a:extLst>
              <a:ext uri="{FF2B5EF4-FFF2-40B4-BE49-F238E27FC236}">
                <a16:creationId xmlns:a16="http://schemas.microsoft.com/office/drawing/2014/main" xmlns="" id="{6EF952BA-D5EC-4F9B-A82F-84C45FFE5C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74308" y="2606159"/>
            <a:ext cx="720000" cy="720000"/>
          </a:xfrm>
          <a:prstGeom prst="flowChartConnector">
            <a:avLst/>
          </a:prstGeom>
        </p:spPr>
      </p:pic>
      <p:pic>
        <p:nvPicPr>
          <p:cNvPr id="45" name="Immagine 8">
            <a:extLst>
              <a:ext uri="{FF2B5EF4-FFF2-40B4-BE49-F238E27FC236}">
                <a16:creationId xmlns:a16="http://schemas.microsoft.com/office/drawing/2014/main" xmlns="" id="{F8DE4A8D-8988-4578-AE33-4DD2EEBF819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D3D3D4"/>
              </a:clrFrom>
              <a:clrTo>
                <a:srgbClr val="D3D3D4">
                  <a:alpha val="0"/>
                </a:srgbClr>
              </a:clrTo>
            </a:clrChange>
          </a:blip>
          <a:srcRect l="12813" r="4164"/>
          <a:stretch/>
        </p:blipFill>
        <p:spPr>
          <a:xfrm>
            <a:off x="4150222" y="3312545"/>
            <a:ext cx="818217" cy="828000"/>
          </a:xfrm>
          <a:prstGeom prst="flowChartConnector">
            <a:avLst/>
          </a:prstGeom>
        </p:spPr>
      </p:pic>
      <p:grpSp>
        <p:nvGrpSpPr>
          <p:cNvPr id="46" name="Gruppo 2060">
            <a:extLst>
              <a:ext uri="{FF2B5EF4-FFF2-40B4-BE49-F238E27FC236}">
                <a16:creationId xmlns:a16="http://schemas.microsoft.com/office/drawing/2014/main" xmlns="" id="{451A5FD6-9BD6-45B2-910D-EFA42D8E341B}"/>
              </a:ext>
            </a:extLst>
          </p:cNvPr>
          <p:cNvGrpSpPr>
            <a:grpSpLocks noChangeAspect="1"/>
          </p:cNvGrpSpPr>
          <p:nvPr/>
        </p:nvGrpSpPr>
        <p:grpSpPr>
          <a:xfrm>
            <a:off x="4167171" y="4181795"/>
            <a:ext cx="698195" cy="676014"/>
            <a:chOff x="263406" y="8617483"/>
            <a:chExt cx="1283972" cy="1180307"/>
          </a:xfrm>
        </p:grpSpPr>
        <p:pic>
          <p:nvPicPr>
            <p:cNvPr id="47" name="Immagine 2055">
              <a:extLst>
                <a:ext uri="{FF2B5EF4-FFF2-40B4-BE49-F238E27FC236}">
                  <a16:creationId xmlns:a16="http://schemas.microsoft.com/office/drawing/2014/main" xmlns="" id="{6858EC00-F99D-4FB8-B27E-57EA18FD59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2913" b="99029" l="9091" r="94215">
                          <a14:foregroundMark x1="38843" y1="23301" x2="38843" y2="23301"/>
                          <a14:foregroundMark x1="49587" y1="16505" x2="49587" y2="16505"/>
                          <a14:foregroundMark x1="66116" y1="24272" x2="66116" y2="24272"/>
                          <a14:foregroundMark x1="21488" y1="71845" x2="21488" y2="71845"/>
                          <a14:foregroundMark x1="30579" y1="73786" x2="30579" y2="73786"/>
                          <a14:foregroundMark x1="41322" y1="80583" x2="41322" y2="80583"/>
                          <a14:foregroundMark x1="47107" y1="83495" x2="47107" y2="83495"/>
                          <a14:backgroundMark x1="23140" y1="40777" x2="23140" y2="40777"/>
                          <a14:backgroundMark x1="26446" y1="36893" x2="26446" y2="36893"/>
                          <a14:backgroundMark x1="60331" y1="16505" x2="60331" y2="16505"/>
                          <a14:backgroundMark x1="77686" y1="35922" x2="77686" y2="35922"/>
                          <a14:backgroundMark x1="69421" y1="73786" x2="69421" y2="73786"/>
                          <a14:backgroundMark x1="65289" y1="88350" x2="65289" y2="88350"/>
                          <a14:backgroundMark x1="57025" y1="80583" x2="57025" y2="80583"/>
                          <a14:backgroundMark x1="38843" y1="77670" x2="38843" y2="77670"/>
                          <a14:backgroundMark x1="46281" y1="86408" x2="46281" y2="86408"/>
                          <a14:backgroundMark x1="47934" y1="86408" x2="47934" y2="86408"/>
                          <a14:backgroundMark x1="44628" y1="81553" x2="44628" y2="81553"/>
                          <a14:backgroundMark x1="41322" y1="82524" x2="41322" y2="82524"/>
                          <a14:backgroundMark x1="29752" y1="74757" x2="29752" y2="74757"/>
                          <a14:backgroundMark x1="32231" y1="72816" x2="32231" y2="72816"/>
                          <a14:backgroundMark x1="46281" y1="83495" x2="46281" y2="83495"/>
                          <a14:backgroundMark x1="47107" y1="83495" x2="47107" y2="83495"/>
                        </a14:backgroundRemoval>
                      </a14:imgEffect>
                    </a14:imgLayer>
                  </a14:imgProps>
                </a:ext>
              </a:extLst>
            </a:blip>
            <a:srcRect l="25254" t="8990" r="16121" b="13441"/>
            <a:stretch/>
          </p:blipFill>
          <p:spPr>
            <a:xfrm>
              <a:off x="492065" y="8696713"/>
              <a:ext cx="920712" cy="942421"/>
            </a:xfrm>
            <a:prstGeom prst="ellipse">
              <a:avLst/>
            </a:prstGeom>
          </p:spPr>
        </p:pic>
        <p:sp>
          <p:nvSpPr>
            <p:cNvPr id="48" name="Ovale 2056">
              <a:extLst>
                <a:ext uri="{FF2B5EF4-FFF2-40B4-BE49-F238E27FC236}">
                  <a16:creationId xmlns:a16="http://schemas.microsoft.com/office/drawing/2014/main" xmlns="" id="{0D2178FC-485C-4E5B-BBDE-BBB4B481ADD8}"/>
                </a:ext>
              </a:extLst>
            </p:cNvPr>
            <p:cNvSpPr/>
            <p:nvPr/>
          </p:nvSpPr>
          <p:spPr>
            <a:xfrm>
              <a:off x="263406" y="8617483"/>
              <a:ext cx="1283972" cy="1180307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9" name="Rettangolo 2059">
              <a:extLst>
                <a:ext uri="{FF2B5EF4-FFF2-40B4-BE49-F238E27FC236}">
                  <a16:creationId xmlns:a16="http://schemas.microsoft.com/office/drawing/2014/main" xmlns="" id="{E3400F62-E77C-4259-A886-11BA8E91C2EE}"/>
                </a:ext>
              </a:extLst>
            </p:cNvPr>
            <p:cNvSpPr/>
            <p:nvPr/>
          </p:nvSpPr>
          <p:spPr>
            <a:xfrm>
              <a:off x="307721" y="8740204"/>
              <a:ext cx="1203991" cy="923330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prstTxWarp prst="textArchDown">
                <a:avLst>
                  <a:gd name="adj" fmla="val 20292533"/>
                </a:avLst>
              </a:prstTxWarp>
              <a:spAutoFit/>
            </a:bodyPr>
            <a:lstStyle/>
            <a:p>
              <a:pPr algn="ctr"/>
              <a:r>
                <a:rPr lang="it-IT" sz="1300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Gotham Narrow Medium" pitchFamily="50" charset="0"/>
                </a:rPr>
                <a:t>STEAM READY</a:t>
              </a:r>
            </a:p>
          </p:txBody>
        </p:sp>
      </p:grpSp>
      <p:pic>
        <p:nvPicPr>
          <p:cNvPr id="54" name="Immagine 6">
            <a:extLst>
              <a:ext uri="{FF2B5EF4-FFF2-40B4-BE49-F238E27FC236}">
                <a16:creationId xmlns:a16="http://schemas.microsoft.com/office/drawing/2014/main" xmlns="" id="{016F0B4D-1B18-4849-8D79-B36300E71ECE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clrChange>
              <a:clrFrom>
                <a:srgbClr val="D3D3D4"/>
              </a:clrFrom>
              <a:clrTo>
                <a:srgbClr val="D3D3D4">
                  <a:alpha val="0"/>
                </a:srgbClr>
              </a:clrTo>
            </a:clrChange>
          </a:blip>
          <a:srcRect l="10115" t="5255" r="12235" b="2665"/>
          <a:stretch/>
        </p:blipFill>
        <p:spPr>
          <a:xfrm>
            <a:off x="4159126" y="4912085"/>
            <a:ext cx="720000" cy="746466"/>
          </a:xfrm>
          <a:prstGeom prst="flowChartConnector">
            <a:avLst/>
          </a:prstGeom>
        </p:spPr>
      </p:pic>
      <p:pic>
        <p:nvPicPr>
          <p:cNvPr id="55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7" y="4906697"/>
            <a:ext cx="720000" cy="720000"/>
          </a:xfrm>
          <a:prstGeom prst="rect">
            <a:avLst/>
          </a:prstGeom>
        </p:spPr>
      </p:pic>
      <p:sp>
        <p:nvSpPr>
          <p:cNvPr id="56" name="TextBox 22"/>
          <p:cNvSpPr txBox="1"/>
          <p:nvPr/>
        </p:nvSpPr>
        <p:spPr>
          <a:xfrm>
            <a:off x="4896351" y="5094488"/>
            <a:ext cx="82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MNOŽSTVÍ PÁRY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Immagine 2047">
            <a:extLst>
              <a:ext uri="{FF2B5EF4-FFF2-40B4-BE49-F238E27FC236}">
                <a16:creationId xmlns:a16="http://schemas.microsoft.com/office/drawing/2014/main" xmlns="" id="{B68325B4-42FA-45E0-BEFD-39F526531C1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163059" y="5736326"/>
            <a:ext cx="750723" cy="756000"/>
          </a:xfrm>
          <a:prstGeom prst="flowChartConnector">
            <a:avLst/>
          </a:prstGeom>
        </p:spPr>
      </p:pic>
      <p:pic>
        <p:nvPicPr>
          <p:cNvPr id="58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770" y="5732185"/>
            <a:ext cx="720000" cy="720000"/>
          </a:xfrm>
          <a:prstGeom prst="rect">
            <a:avLst/>
          </a:prstGeom>
        </p:spPr>
      </p:pic>
      <p:sp>
        <p:nvSpPr>
          <p:cNvPr id="59" name="TextBox 22"/>
          <p:cNvSpPr txBox="1"/>
          <p:nvPr/>
        </p:nvSpPr>
        <p:spPr>
          <a:xfrm>
            <a:off x="4891784" y="5901688"/>
            <a:ext cx="82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SAMOSTATNÝ CYKLÓN S VYSOKOU SACÍ SÍLOU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Immagine 11">
            <a:extLst>
              <a:ext uri="{FF2B5EF4-FFF2-40B4-BE49-F238E27FC236}">
                <a16:creationId xmlns:a16="http://schemas.microsoft.com/office/drawing/2014/main" xmlns="" id="{E9A07B11-27D5-44FE-A53C-D0D9794DABC3}"/>
              </a:ext>
            </a:extLst>
          </p:cNvPr>
          <p:cNvPicPr>
            <a:picLocks noChangeAspect="1"/>
          </p:cNvPicPr>
          <p:nvPr/>
        </p:nvPicPr>
        <p:blipFill>
          <a:blip r:embed="rId14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17069" y="1828188"/>
            <a:ext cx="633400" cy="1380198"/>
          </a:xfrm>
          <a:prstGeom prst="rect">
            <a:avLst/>
          </a:prstGeom>
        </p:spPr>
      </p:pic>
      <p:cxnSp>
        <p:nvCxnSpPr>
          <p:cNvPr id="61" name="Connettore 2 24">
            <a:extLst>
              <a:ext uri="{FF2B5EF4-FFF2-40B4-BE49-F238E27FC236}">
                <a16:creationId xmlns:a16="http://schemas.microsoft.com/office/drawing/2014/main" xmlns="" id="{81DEB84B-6FE8-4DFF-A936-308DD902141E}"/>
              </a:ext>
            </a:extLst>
          </p:cNvPr>
          <p:cNvCxnSpPr/>
          <p:nvPr/>
        </p:nvCxnSpPr>
        <p:spPr>
          <a:xfrm>
            <a:off x="8226464" y="1938426"/>
            <a:ext cx="0" cy="1179726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28">
            <a:extLst>
              <a:ext uri="{FF2B5EF4-FFF2-40B4-BE49-F238E27FC236}">
                <a16:creationId xmlns:a16="http://schemas.microsoft.com/office/drawing/2014/main" xmlns="" id="{1E0C43E2-722E-4490-BEDE-CF532C67AFB1}"/>
              </a:ext>
            </a:extLst>
          </p:cNvPr>
          <p:cNvSpPr txBox="1"/>
          <p:nvPr/>
        </p:nvSpPr>
        <p:spPr>
          <a:xfrm>
            <a:off x="8206992" y="2287552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Trebuchet MS" panose="020B0603020202020204" pitchFamily="34" charset="0"/>
              </a:rPr>
              <a:t>85 cm</a:t>
            </a:r>
          </a:p>
        </p:txBody>
      </p:sp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</TotalTime>
  <Words>100</Words>
  <Application>Microsoft Office PowerPoint</Application>
  <PresentationFormat>Předvádění na obrazovce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Trebuchet MS</vt:lpstr>
      <vt:lpstr>Motiv Office</vt:lpstr>
      <vt:lpstr>HPS700 011 – PARNÍ ČISTIČ a vysavač h-pure 700 steam 3in1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106</cp:revision>
  <cp:lastPrinted>2016-03-31T14:41:45Z</cp:lastPrinted>
  <dcterms:created xsi:type="dcterms:W3CDTF">2016-03-31T13:54:55Z</dcterms:created>
  <dcterms:modified xsi:type="dcterms:W3CDTF">2020-03-25T17:19:59Z</dcterms:modified>
</cp:coreProperties>
</file>