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8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  <p15:guide id="3" orient="horz" pos="1389" userDrawn="1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B92105-1053-4CB8-9164-3B2F1105B2BF}" v="3" dt="2022-11-09T13:46:48.8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1440" y="84"/>
      </p:cViewPr>
      <p:guideLst>
        <p:guide orient="horz" pos="2478"/>
        <p:guide orient="horz" pos="2160"/>
        <p:guide orient="horz" pos="138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11.01.2023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337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11.01.2023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0866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11.01.2023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982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14536" y="410412"/>
            <a:ext cx="7772400" cy="576064"/>
          </a:xfrm>
          <a:prstGeom prst="rect">
            <a:avLst/>
          </a:prstGeom>
        </p:spPr>
        <p:txBody>
          <a:bodyPr anchor="t"/>
          <a:lstStyle>
            <a:lvl1pPr algn="l">
              <a:defRPr sz="2400" b="1" cap="all" baseline="0">
                <a:solidFill>
                  <a:srgbClr val="CC0000"/>
                </a:solidFill>
                <a:latin typeface="Gotham Narrow Bold" pitchFamily="50" charset="0"/>
              </a:defRPr>
            </a:lvl1pPr>
          </a:lstStyle>
          <a:p>
            <a:r>
              <a:rPr lang="cs-CZ" dirty="0"/>
              <a:t>Kliknutím lze upravit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20284" y="1170254"/>
            <a:ext cx="8517700" cy="37827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0">
                <a:solidFill>
                  <a:srgbClr val="CC0000"/>
                </a:solidFill>
                <a:latin typeface="Gotham Narrow Light" pitchFamily="50" charset="0"/>
              </a:defRPr>
            </a:lvl1pPr>
            <a:lvl2pPr marL="34289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pic>
        <p:nvPicPr>
          <p:cNvPr id="7" name="bolloH.png"/>
          <p:cNvPicPr/>
          <p:nvPr userDrawn="1"/>
        </p:nvPicPr>
        <p:blipFill>
          <a:blip r:embed="rId2" cstate="print">
            <a:alphaModFix amt="50277"/>
          </a:blip>
          <a:srcRect l="24242" t="42040"/>
          <a:stretch>
            <a:fillRect/>
          </a:stretch>
        </p:blipFill>
        <p:spPr>
          <a:xfrm>
            <a:off x="-16423" y="-27383"/>
            <a:ext cx="3148264" cy="2352183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Segnaposto testo 2"/>
          <p:cNvSpPr>
            <a:spLocks noGrp="1"/>
          </p:cNvSpPr>
          <p:nvPr>
            <p:ph type="body" idx="14" hasCustomPrompt="1"/>
          </p:nvPr>
        </p:nvSpPr>
        <p:spPr>
          <a:xfrm>
            <a:off x="467544" y="2420888"/>
            <a:ext cx="3600400" cy="4176464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600" b="0" i="0">
                <a:solidFill>
                  <a:schemeClr val="tx1">
                    <a:lumMod val="50000"/>
                    <a:lumOff val="50000"/>
                  </a:schemeClr>
                </a:solidFill>
                <a:latin typeface="Gotham Narrow Medium"/>
                <a:cs typeface="Gotham Narrow Medium"/>
              </a:defRPr>
            </a:lvl1pPr>
            <a:lvl2pPr marL="34289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8324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11.01.2023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2269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11.01.2023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662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11.01.2023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63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11.01.2023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5886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11.01.2023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2310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11.01.2023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472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11.01.2023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8632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11.01.2023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8261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00C46-D848-4F40-BD5D-C53C2B13DC1D}" type="datetimeFigureOut">
              <a:rPr lang="cs-CZ" smtClean="0"/>
              <a:t>11.01.2023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230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jpe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11" Type="http://schemas.openxmlformats.org/officeDocument/2006/relationships/image" Target="../media/image11.jpeg"/><Relationship Id="rId5" Type="http://schemas.openxmlformats.org/officeDocument/2006/relationships/image" Target="../media/image5.pn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 descr="L:\marketing\L O G O\HOOVER\logo Hoover 2014\logo_hoover Bi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8461" y="5873025"/>
            <a:ext cx="961207" cy="9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337" y="48975"/>
            <a:ext cx="8165306" cy="432048"/>
          </a:xfrm>
        </p:spPr>
        <p:txBody>
          <a:bodyPr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HF920H 011 - akumulátorový vysavač HF9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79" y="432044"/>
            <a:ext cx="9104039" cy="619464"/>
          </a:xfrm>
        </p:spPr>
        <p:txBody>
          <a:bodyPr>
            <a:noAutofit/>
          </a:bodyPr>
          <a:lstStyle/>
          <a:p>
            <a:pPr algn="ctr"/>
            <a:r>
              <a:rPr lang="cs-CZ" sz="1350" dirty="0">
                <a:latin typeface="Arial" panose="020B0604020202020204" pitchFamily="34" charset="0"/>
                <a:cs typeface="Arial" panose="020B0604020202020204" pitchFamily="34" charset="0"/>
              </a:rPr>
              <a:t>Multifunkční – tyčový a ruční akumulátorový vysavač, samostatný cyklón, 2 x 21,6 V Lion, až 60 min provozu,              Bezkartáčový motor – vysoký výkon vysávání, ANTI-TWIST™ - motorizovaná hubice na všechny povrchy s integrovaným hřebenem proti namotávání vlasů a nečistot, LED displej na rukojeti, pruhové LED osvětlení na hubici</a:t>
            </a:r>
            <a:endParaRPr lang="en-US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ástupný symbol pro text 3"/>
          <p:cNvSpPr>
            <a:spLocks noGrp="1"/>
          </p:cNvSpPr>
          <p:nvPr>
            <p:ph type="body" idx="14"/>
          </p:nvPr>
        </p:nvSpPr>
        <p:spPr>
          <a:xfrm>
            <a:off x="19979" y="996938"/>
            <a:ext cx="4176372" cy="5826558"/>
          </a:xfrm>
        </p:spPr>
        <p:txBody>
          <a:bodyPr anchor="t">
            <a:noAutofit/>
          </a:bodyPr>
          <a:lstStyle/>
          <a:p>
            <a:pPr>
              <a:spcBef>
                <a:spcPct val="0"/>
              </a:spcBef>
            </a:pP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Výkon a vlastnosti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Jmenovité napětí (V)	21,6</a:t>
            </a:r>
          </a:p>
          <a:p>
            <a:pPr>
              <a:spcBef>
                <a:spcPct val="0"/>
              </a:spcBef>
            </a:pP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Doba provozu baterie (min)	60 min Standardní režim (při použití 		obou baterií)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/ 12 min Turbo režim  </a:t>
            </a:r>
          </a:p>
          <a:p>
            <a:pPr>
              <a:spcBef>
                <a:spcPct val="0"/>
              </a:spcBef>
            </a:pP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Počet baterií		2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Počet článků baterie	6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Typ baterie		Lithium Ion (LION) - vyjímatelná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Hlučnost (dB(A))		86</a:t>
            </a:r>
          </a:p>
          <a:p>
            <a:pPr>
              <a:spcBef>
                <a:spcPct val="0"/>
              </a:spcBef>
            </a:pPr>
            <a:endParaRPr lang="cs-CZ" altLang="cs-CZ" sz="5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Funkce a výbava</a:t>
            </a:r>
          </a:p>
          <a:p>
            <a:pPr>
              <a:spcBef>
                <a:spcPct val="0"/>
              </a:spcBef>
            </a:pP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Typ motoru		Bezkartáčový motor 350 W:</a:t>
            </a:r>
          </a:p>
          <a:p>
            <a:pPr>
              <a:spcBef>
                <a:spcPct val="0"/>
              </a:spcBef>
            </a:pP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		vysoký výkon vysávání - 63 AW ve 		standardním modu bez ztráty sací síly         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Systém separace prachu	Samostatný cyklón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Předmotorový filtr		Omyvatelný mikrofiltr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Filtr na výstupu		EPA</a:t>
            </a:r>
          </a:p>
          <a:p>
            <a:pPr>
              <a:spcBef>
                <a:spcPct val="0"/>
              </a:spcBef>
            </a:pP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Délka trvání prvního nabíjení (hod)	24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Doba potřebná k dobití z plně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vybitého stavu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(po prvním nabití) (hod)	3,5 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Délka kabelu nabíječky (m)	1,5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Nastavení výkonu		Tlačítkem ZAPNOUT/VYPNOUT /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		Volba povrchu / Turbo režim</a:t>
            </a:r>
          </a:p>
          <a:p>
            <a:pPr>
              <a:spcBef>
                <a:spcPct val="0"/>
              </a:spcBef>
            </a:pP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LED displej na rukojeti	nastavení výkonu / stav baterie / 			zbývající čas úklidu / potřeba údržby</a:t>
            </a:r>
          </a:p>
          <a:p>
            <a:pPr>
              <a:spcBef>
                <a:spcPct val="0"/>
              </a:spcBef>
            </a:pP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LED osvětlení hubice	2 kompaktní pruhy se studeným 			světlem lépe odhalí prach na povrchu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Objem nádoby na prach (l)	0,7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Snadné vysypávání prachu 	One Touch	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Montáž na stěnu		Ano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Uložení příslušenství 	Na těle 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Snadné vyjímání kartáče z hubice	Ano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Parkovací pozice </a:t>
            </a:r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Quick Park&amp;Go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	Ano</a:t>
            </a:r>
          </a:p>
          <a:p>
            <a:pPr>
              <a:spcBef>
                <a:spcPct val="0"/>
              </a:spcBef>
            </a:pP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Ochrana nábytku	Ano – měkký nárazník na přední </a:t>
            </a:r>
          </a:p>
          <a:p>
            <a:pPr>
              <a:spcBef>
                <a:spcPct val="0"/>
              </a:spcBef>
            </a:pP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		a boční straně hubice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Snadný přístup ke kartáči	Ano – bez nutnosti obracet hubici</a:t>
            </a:r>
          </a:p>
          <a:p>
            <a:pPr>
              <a:spcBef>
                <a:spcPct val="0"/>
              </a:spcBef>
            </a:pP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Konektivita		připojení k aplikaci </a:t>
            </a:r>
            <a:r>
              <a:rPr lang="cs-CZ" altLang="cs-CZ" sz="900" b="1" dirty="0" err="1">
                <a:solidFill>
                  <a:schemeClr val="tx1"/>
                </a:solidFill>
                <a:latin typeface="Arial" panose="020B0604020202020204" pitchFamily="34" charset="0"/>
              </a:rPr>
              <a:t>hOn</a:t>
            </a:r>
            <a:endParaRPr lang="cs-CZ" altLang="cs-CZ" sz="9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cs-CZ" altLang="cs-CZ" sz="9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Příslušenství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</a:p>
          <a:p>
            <a:pPr>
              <a:spcBef>
                <a:spcPct val="0"/>
              </a:spcBef>
            </a:pP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ANTI-TWIST™ motorizovaná hubice na všechny povrchy s vyjímatelným rotačním kartáčem a hřebenem proti namotávání vlasů a nečistot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Integrovaný prachový a nábytkový kartáč 2v1 a štěrbinová hubice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Dlouhá štěrbinová hubice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Čistící kartáček, sáček na uložení příslušenství</a:t>
            </a:r>
          </a:p>
          <a:p>
            <a:pPr>
              <a:spcBef>
                <a:spcPct val="0"/>
              </a:spcBef>
            </a:pP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Snadné vyjímání a nabíjení baterie s LED ukazatelem - nabíjení kdekoliv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139932" y="1067303"/>
            <a:ext cx="0" cy="5004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78604" y="1067314"/>
            <a:ext cx="0" cy="5004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7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8021" y="1980109"/>
            <a:ext cx="720000" cy="720000"/>
          </a:xfrm>
          <a:prstGeom prst="rect">
            <a:avLst/>
          </a:prstGeom>
        </p:spPr>
      </p:pic>
      <p:sp>
        <p:nvSpPr>
          <p:cNvPr id="28" name="TextBox 22"/>
          <p:cNvSpPr txBox="1"/>
          <p:nvPr/>
        </p:nvSpPr>
        <p:spPr>
          <a:xfrm>
            <a:off x="4923887" y="2139080"/>
            <a:ext cx="766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SNADNÁ ÚDRŽBA KARTÁČE</a:t>
            </a:r>
            <a:endParaRPr lang="en-US" sz="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9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5967" y="2797431"/>
            <a:ext cx="720000" cy="720000"/>
          </a:xfrm>
          <a:prstGeom prst="rect">
            <a:avLst/>
          </a:prstGeom>
        </p:spPr>
      </p:pic>
      <p:sp>
        <p:nvSpPr>
          <p:cNvPr id="40" name="TextBox 22"/>
          <p:cNvSpPr txBox="1"/>
          <p:nvPr/>
        </p:nvSpPr>
        <p:spPr>
          <a:xfrm>
            <a:off x="4901291" y="2939020"/>
            <a:ext cx="8281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ELEKTRONICKÉ NASTAVENÍ VÝKONU</a:t>
            </a:r>
          </a:p>
          <a:p>
            <a:pPr algn="ctr"/>
            <a:r>
              <a:rPr lang="cs-CZ" sz="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 RUKOJETI</a:t>
            </a:r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0406" y="1161680"/>
            <a:ext cx="720000" cy="720000"/>
          </a:xfrm>
          <a:prstGeom prst="rect">
            <a:avLst/>
          </a:prstGeom>
        </p:spPr>
      </p:pic>
      <p:pic>
        <p:nvPicPr>
          <p:cNvPr id="52" name="Immagine 1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49" t="6626" r="19427" b="5039"/>
          <a:stretch/>
        </p:blipFill>
        <p:spPr>
          <a:xfrm>
            <a:off x="4196351" y="2812708"/>
            <a:ext cx="688031" cy="688030"/>
          </a:xfrm>
          <a:prstGeom prst="flowChartConnector">
            <a:avLst/>
          </a:prstGeom>
        </p:spPr>
      </p:pic>
      <p:sp>
        <p:nvSpPr>
          <p:cNvPr id="12" name="Obdélník 11"/>
          <p:cNvSpPr/>
          <p:nvPr/>
        </p:nvSpPr>
        <p:spPr>
          <a:xfrm>
            <a:off x="5762430" y="4726685"/>
            <a:ext cx="3415579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900" dirty="0">
                <a:latin typeface="Arial" panose="020B0604020202020204" pitchFamily="34" charset="0"/>
                <a:cs typeface="Arial" panose="020B0604020202020204" pitchFamily="34" charset="0"/>
              </a:rPr>
              <a:t>Logistická data</a:t>
            </a:r>
          </a:p>
          <a:p>
            <a:r>
              <a:rPr lang="cs-CZ" sz="900" dirty="0">
                <a:latin typeface="Arial" panose="020B0604020202020204" pitchFamily="34" charset="0"/>
                <a:cs typeface="Arial" panose="020B0604020202020204" pitchFamily="34" charset="0"/>
              </a:rPr>
              <a:t>Kód		39400998</a:t>
            </a:r>
          </a:p>
          <a:p>
            <a:r>
              <a:rPr lang="cs-CZ" sz="900" dirty="0">
                <a:latin typeface="Arial" panose="020B0604020202020204" pitchFamily="34" charset="0"/>
                <a:cs typeface="Arial" panose="020B0604020202020204" pitchFamily="34" charset="0"/>
              </a:rPr>
              <a:t>EAN kód		</a:t>
            </a:r>
            <a:r>
              <a:rPr lang="it-IT" sz="9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80590190571</a:t>
            </a:r>
            <a:r>
              <a:rPr lang="cs-CZ" sz="9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25</a:t>
            </a:r>
            <a:r>
              <a:rPr lang="it-IT" sz="9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endParaRPr lang="cs-CZ" sz="90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r>
              <a:rPr lang="cs-CZ" sz="900" dirty="0">
                <a:latin typeface="Arial" panose="020B0604020202020204" pitchFamily="34" charset="0"/>
                <a:cs typeface="Arial" panose="020B0604020202020204" pitchFamily="34" charset="0"/>
              </a:rPr>
              <a:t>Barva		Tmavě šedá </a:t>
            </a:r>
          </a:p>
          <a:p>
            <a:r>
              <a:rPr lang="cs-CZ" sz="900" dirty="0">
                <a:latin typeface="Arial" panose="020B0604020202020204" pitchFamily="34" charset="0"/>
                <a:cs typeface="Arial" panose="020B0604020202020204" pitchFamily="34" charset="0"/>
              </a:rPr>
              <a:t>		s růžovou metalízou</a:t>
            </a:r>
          </a:p>
          <a:p>
            <a:r>
              <a:rPr lang="cs-CZ" sz="900" dirty="0">
                <a:latin typeface="Arial" panose="020B0604020202020204" pitchFamily="34" charset="0"/>
                <a:cs typeface="Arial" panose="020B0604020202020204" pitchFamily="34" charset="0"/>
              </a:rPr>
              <a:t>Rozměry výrobku v x š x h (cm)	111 x 26 x 21,3</a:t>
            </a:r>
          </a:p>
          <a:p>
            <a:r>
              <a:rPr lang="cs-CZ" sz="900" dirty="0">
                <a:latin typeface="Arial" panose="020B0604020202020204" pitchFamily="34" charset="0"/>
                <a:cs typeface="Arial" panose="020B0604020202020204" pitchFamily="34" charset="0"/>
              </a:rPr>
              <a:t>Čistá váha výrobku (kg)	3,36</a:t>
            </a:r>
          </a:p>
          <a:p>
            <a:r>
              <a:rPr lang="cs-CZ" sz="900" dirty="0">
                <a:latin typeface="Arial" panose="020B0604020202020204" pitchFamily="34" charset="0"/>
                <a:cs typeface="Arial" panose="020B0604020202020204" pitchFamily="34" charset="0"/>
              </a:rPr>
              <a:t>Rozměry balení v x š x h (cm)	14,5 x 27,3 x 79</a:t>
            </a:r>
          </a:p>
          <a:p>
            <a:r>
              <a:rPr lang="cs-CZ" sz="900" dirty="0">
                <a:latin typeface="Arial" panose="020B0604020202020204" pitchFamily="34" charset="0"/>
                <a:cs typeface="Arial" panose="020B0604020202020204" pitchFamily="34" charset="0"/>
              </a:rPr>
              <a:t>Hrubá váha s obalem (kg)	6,04</a:t>
            </a:r>
            <a:endParaRPr lang="cs-CZ" dirty="0"/>
          </a:p>
        </p:txBody>
      </p:sp>
      <p:pic>
        <p:nvPicPr>
          <p:cNvPr id="38" name="Immagine 61">
            <a:extLst>
              <a:ext uri="{FF2B5EF4-FFF2-40B4-BE49-F238E27FC236}">
                <a16:creationId xmlns:a16="http://schemas.microsoft.com/office/drawing/2014/main" id="{1044C941-EC01-50A8-E630-6D3A344D702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3705" t="19091" r="26334" b="15637"/>
          <a:stretch/>
        </p:blipFill>
        <p:spPr>
          <a:xfrm>
            <a:off x="4173824" y="1148397"/>
            <a:ext cx="741591" cy="741389"/>
          </a:xfrm>
          <a:prstGeom prst="ellipse">
            <a:avLst/>
          </a:prstGeom>
        </p:spPr>
      </p:pic>
      <p:sp>
        <p:nvSpPr>
          <p:cNvPr id="45" name="TextBox 22">
            <a:extLst>
              <a:ext uri="{FF2B5EF4-FFF2-40B4-BE49-F238E27FC236}">
                <a16:creationId xmlns:a16="http://schemas.microsoft.com/office/drawing/2014/main" id="{0EE0210E-9CA4-356D-717D-689924B598E6}"/>
              </a:ext>
            </a:extLst>
          </p:cNvPr>
          <p:cNvSpPr txBox="1"/>
          <p:nvPr/>
        </p:nvSpPr>
        <p:spPr>
          <a:xfrm>
            <a:off x="4814351" y="1403907"/>
            <a:ext cx="948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VYSOKÝ SACÍ</a:t>
            </a:r>
          </a:p>
          <a:p>
            <a:pPr algn="ctr"/>
            <a:r>
              <a:rPr lang="cs-CZ" sz="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VÝKON </a:t>
            </a:r>
            <a:endParaRPr lang="en-US" sz="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9" name="Immagine 60">
            <a:extLst>
              <a:ext uri="{FF2B5EF4-FFF2-40B4-BE49-F238E27FC236}">
                <a16:creationId xmlns:a16="http://schemas.microsoft.com/office/drawing/2014/main" id="{3C317986-7D93-445D-C891-904CE538713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4253" t="20325" r="33017" b="26916"/>
          <a:stretch/>
        </p:blipFill>
        <p:spPr>
          <a:xfrm>
            <a:off x="4175490" y="1972352"/>
            <a:ext cx="760478" cy="757961"/>
          </a:xfrm>
          <a:prstGeom prst="ellipse">
            <a:avLst/>
          </a:prstGeom>
        </p:spPr>
      </p:pic>
      <p:pic>
        <p:nvPicPr>
          <p:cNvPr id="7" name="Immagine 20">
            <a:extLst>
              <a:ext uri="{FF2B5EF4-FFF2-40B4-BE49-F238E27FC236}">
                <a16:creationId xmlns:a16="http://schemas.microsoft.com/office/drawing/2014/main" id="{13533115-D790-8D37-37A7-89AAF48B2332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70" b="2346"/>
          <a:stretch/>
        </p:blipFill>
        <p:spPr>
          <a:xfrm>
            <a:off x="4214549" y="3623080"/>
            <a:ext cx="1382881" cy="1013954"/>
          </a:xfrm>
          <a:prstGeom prst="rect">
            <a:avLst/>
          </a:prstGeom>
        </p:spPr>
      </p:pic>
      <p:pic>
        <p:nvPicPr>
          <p:cNvPr id="8" name="Immagine 27">
            <a:extLst>
              <a:ext uri="{FF2B5EF4-FFF2-40B4-BE49-F238E27FC236}">
                <a16:creationId xmlns:a16="http://schemas.microsoft.com/office/drawing/2014/main" id="{9BD46732-A61F-9FD7-65F2-BA31C2D0AC6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12684" y="1277391"/>
            <a:ext cx="1440160" cy="314371"/>
          </a:xfrm>
          <a:prstGeom prst="rect">
            <a:avLst/>
          </a:prstGeom>
        </p:spPr>
      </p:pic>
      <p:pic>
        <p:nvPicPr>
          <p:cNvPr id="10" name="page10image42673712.png" descr="page10image42673712.png">
            <a:extLst>
              <a:ext uri="{FF2B5EF4-FFF2-40B4-BE49-F238E27FC236}">
                <a16:creationId xmlns:a16="http://schemas.microsoft.com/office/drawing/2014/main" id="{82416B11-105C-45F9-2970-5E63CC99B66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72704" y="1277391"/>
            <a:ext cx="533642" cy="53468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" name="Obrázek 17">
            <a:extLst>
              <a:ext uri="{FF2B5EF4-FFF2-40B4-BE49-F238E27FC236}">
                <a16:creationId xmlns:a16="http://schemas.microsoft.com/office/drawing/2014/main" id="{5B4ACE72-530E-98B7-D6F4-ECF77A7796B6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6934" y="4718502"/>
            <a:ext cx="1396883" cy="977818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DACE7647-087A-7636-7F4B-585878DA1ED6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95" r="14038" b="13269"/>
          <a:stretch/>
        </p:blipFill>
        <p:spPr>
          <a:xfrm>
            <a:off x="7645311" y="3281860"/>
            <a:ext cx="1207533" cy="1402625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73A7A0FE-4AC7-40A0-8724-57E0137F944E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59" t="3495" r="38101" b="2654"/>
          <a:stretch/>
        </p:blipFill>
        <p:spPr>
          <a:xfrm>
            <a:off x="6474003" y="1207330"/>
            <a:ext cx="884007" cy="3601014"/>
          </a:xfrm>
          <a:prstGeom prst="rect">
            <a:avLst/>
          </a:prstGeom>
        </p:spPr>
      </p:pic>
      <p:pic>
        <p:nvPicPr>
          <p:cNvPr id="19" name="Obrázek 18">
            <a:extLst>
              <a:ext uri="{FF2B5EF4-FFF2-40B4-BE49-F238E27FC236}">
                <a16:creationId xmlns:a16="http://schemas.microsoft.com/office/drawing/2014/main" id="{BE395AC3-FCA8-ED3B-9FCF-F264C92005E9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1107" y="5777788"/>
            <a:ext cx="1392039" cy="974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9211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2975</TotalTime>
  <Words>472</Words>
  <Application>Microsoft Office PowerPoint</Application>
  <PresentationFormat>Předvádění na obrazovce (4:3)</PresentationFormat>
  <Paragraphs>57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Gotham Narrow Bold</vt:lpstr>
      <vt:lpstr>Gotham Narrow Light</vt:lpstr>
      <vt:lpstr>Gotham Narrow Medium</vt:lpstr>
      <vt:lpstr>Motiv Office</vt:lpstr>
      <vt:lpstr>HF920H 011 - akumulátorový vysavač HF9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CP70_CP50011 - SÁČKOVÝ vysavač CAPTURE</dc:title>
  <dc:creator>Martina Křižáková</dc:creator>
  <cp:lastModifiedBy>Matějčková Ivana</cp:lastModifiedBy>
  <cp:revision>156</cp:revision>
  <cp:lastPrinted>2016-03-31T14:41:45Z</cp:lastPrinted>
  <dcterms:created xsi:type="dcterms:W3CDTF">2016-03-31T13:54:55Z</dcterms:created>
  <dcterms:modified xsi:type="dcterms:W3CDTF">2023-01-11T14:18:12Z</dcterms:modified>
</cp:coreProperties>
</file>