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10" y="62"/>
      </p:cViewPr>
      <p:guideLst>
        <p:guide orient="horz" pos="2478"/>
        <p:guide orient="horz" pos="2160"/>
        <p:guide orient="horz" pos="138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33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6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8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4536" y="410412"/>
            <a:ext cx="7772400" cy="576064"/>
          </a:xfrm>
          <a:prstGeom prst="rect">
            <a:avLst/>
          </a:prstGeom>
        </p:spPr>
        <p:txBody>
          <a:bodyPr anchor="t"/>
          <a:lstStyle>
            <a:lvl1pPr algn="l">
              <a:defRPr sz="2400" b="1" cap="all" baseline="0">
                <a:solidFill>
                  <a:srgbClr val="CC0000"/>
                </a:solidFill>
                <a:latin typeface="Gotham Narrow Bold" pitchFamily="50" charset="0"/>
              </a:defRPr>
            </a:lvl1pPr>
          </a:lstStyle>
          <a:p>
            <a:r>
              <a:rPr lang="cs-CZ" dirty="0" smtClean="0"/>
              <a:t>Kliknutím lze upravit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0284" y="1170254"/>
            <a:ext cx="8517700" cy="37827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solidFill>
                  <a:srgbClr val="CC0000"/>
                </a:solidFill>
                <a:latin typeface="Gotham Narrow Light" pitchFamily="50" charset="0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pic>
        <p:nvPicPr>
          <p:cNvPr id="7" name="bolloH.png"/>
          <p:cNvPicPr/>
          <p:nvPr userDrawn="1"/>
        </p:nvPicPr>
        <p:blipFill>
          <a:blip r:embed="rId2" cstate="print">
            <a:alphaModFix amt="50277"/>
            <a:extLst/>
          </a:blip>
          <a:srcRect l="24242" t="42040"/>
          <a:stretch>
            <a:fillRect/>
          </a:stretch>
        </p:blipFill>
        <p:spPr>
          <a:xfrm>
            <a:off x="-16423" y="-27383"/>
            <a:ext cx="3148264" cy="23521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egnaposto testo 2"/>
          <p:cNvSpPr>
            <a:spLocks noGrp="1"/>
          </p:cNvSpPr>
          <p:nvPr>
            <p:ph type="body" idx="14" hasCustomPrompt="1"/>
          </p:nvPr>
        </p:nvSpPr>
        <p:spPr>
          <a:xfrm>
            <a:off x="467544" y="2420888"/>
            <a:ext cx="3600400" cy="4176464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" b="0" i="0">
                <a:solidFill>
                  <a:schemeClr val="tx1">
                    <a:lumMod val="50000"/>
                    <a:lumOff val="50000"/>
                  </a:schemeClr>
                </a:solidFill>
                <a:latin typeface="Gotham Narrow Medium"/>
                <a:cs typeface="Gotham Narrow Medium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8324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66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6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88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31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7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6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0C46-D848-4F40-BD5D-C53C2B13DC1D}" type="datetimeFigureOut">
              <a:rPr lang="cs-CZ" smtClean="0"/>
              <a:t>01.08.2019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3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L:\marketing\L O G O\HOOVER\logo Hoover 2014\logo_hoover 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793" y="5922000"/>
            <a:ext cx="96120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710" y="56939"/>
            <a:ext cx="8165306" cy="43204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HF222AXL 011 -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akumulátorový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vysavač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H-Free 200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023" y="630887"/>
            <a:ext cx="8882183" cy="410146"/>
          </a:xfrm>
        </p:spPr>
        <p:txBody>
          <a:bodyPr>
            <a:noAutofit/>
          </a:bodyPr>
          <a:lstStyle/>
          <a:p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Multifunkční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– tyčový a ruční akumulátorový vysavač, *stejný výkon vysávání jako kabelový vysavač samostatný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cyklón, 22 V Lion baterie, 40min provoz, LED světlo, nádoba na prach 0,7 l,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štěrbinová hubice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 prachový kartáč 2v1, velký prachový a nábytkový kartáč 2v1, nízká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hmotnost, Mini Turbo hubice na zvířecí srst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ástupný symbol pro text 3"/>
          <p:cNvSpPr>
            <a:spLocks noGrp="1"/>
          </p:cNvSpPr>
          <p:nvPr>
            <p:ph type="body" idx="14"/>
          </p:nvPr>
        </p:nvSpPr>
        <p:spPr>
          <a:xfrm>
            <a:off x="138023" y="978693"/>
            <a:ext cx="3984397" cy="6045453"/>
          </a:xfrm>
        </p:spPr>
        <p:txBody>
          <a:bodyPr anchor="t">
            <a:noAutofit/>
          </a:bodyPr>
          <a:lstStyle/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Výkon a vlastnosti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Jmenovité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napětí (V)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22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Doba provozu baterie (min)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40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Počet baterií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6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Typ baterie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Lithium Ion (LION)</a:t>
            </a: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Funkce </a:t>
            </a: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a výbava	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Systém separace prachu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Samostatný cyklón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Předmotorový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filtr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Žádný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Filtr na výstupu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Omyvatelný mikrofiltr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Jmenovité napětí (nabíječky) (V)	230-240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Délka trvání prvního nabíjení (hod)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24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Doba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potřebná k dobití z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plně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vybitého stavu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(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po prvním nabití) (hod)	5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Délka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kabelu nabíječky (m)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1,5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Nastavení výkonu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Tlačítkem On/OFF na rukojeti – bez 		nutnosti držet tlačítko pro nepřetržitý 	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provoz (Režim pro všechny povrchy, 		Turbo režim)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LED ukazatel napájení	Ano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LED osvětlení hubice	Ano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Objem nádoby na prach (l)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0,7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Snadné vysypávání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prachu 	One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Touch	</a:t>
            </a: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Montáž na stěnu		Ano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Uložení příslušenství 	Na těle a trubce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Snadné vyjímání kartáče z hubice	Ano</a:t>
            </a:r>
          </a:p>
          <a:p>
            <a:pPr>
              <a:spcBef>
                <a:spcPct val="0"/>
              </a:spcBef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Příslušenství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Motorizovaná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hubice pro koberec a tvrdou podlahu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s kobercovým rotačním kartáčem 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Štěrbinová hubice a prachový kartáč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2v1 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Velký prachový a nábytkový kartáč 2v1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Mini Turbo hubice na zvířecí srst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Hubice na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strop s třemi ohebnými klouby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Dlouhá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ohebná štěrbinová hubice	</a:t>
            </a: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Měkký </a:t>
            </a: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kartáč pro šetrné vysávání choulostivých </a:t>
            </a: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podlah, např</a:t>
            </a: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. parket (snadno vyjímatelný)</a:t>
            </a: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Snadné </a:t>
            </a: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vyjímání a nabíjení baterie s LED ukazatelem, možnost nabíjet kdekoliv.</a:t>
            </a: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Logistická </a:t>
            </a: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data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Kód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39400925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EAN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kód	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8016361994645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Barva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Oranžová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s černou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výrobku v x š x h (cm)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115,5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23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25,2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Čistá váha výrobku (kg)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2,3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Rozměry balení v x š x h (cm)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59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17,8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75,1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Hrubá váha s obalem (kg)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5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39932" y="1067303"/>
            <a:ext cx="0" cy="5004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78604" y="1067314"/>
            <a:ext cx="0" cy="5004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3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86" y="1075067"/>
            <a:ext cx="720000" cy="720000"/>
          </a:xfrm>
          <a:prstGeom prst="rect">
            <a:avLst/>
          </a:prstGeom>
        </p:spPr>
      </p:pic>
      <p:sp>
        <p:nvSpPr>
          <p:cNvPr id="25" name="TextBox 22"/>
          <p:cNvSpPr txBox="1"/>
          <p:nvPr/>
        </p:nvSpPr>
        <p:spPr>
          <a:xfrm>
            <a:off x="4849052" y="1162790"/>
            <a:ext cx="862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BEZDRÁTOVÝ </a:t>
            </a:r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VYSAVAČ</a:t>
            </a:r>
          </a:p>
          <a:p>
            <a:pPr algn="ctr"/>
            <a:endParaRPr lang="cs-CZ" sz="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DOBA PROVOZU</a:t>
            </a:r>
          </a:p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 MIN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026" y="2690507"/>
            <a:ext cx="720000" cy="720000"/>
          </a:xfrm>
          <a:prstGeom prst="rect">
            <a:avLst/>
          </a:prstGeom>
        </p:spPr>
      </p:pic>
      <p:sp>
        <p:nvSpPr>
          <p:cNvPr id="28" name="TextBox 22"/>
          <p:cNvSpPr txBox="1"/>
          <p:nvPr/>
        </p:nvSpPr>
        <p:spPr>
          <a:xfrm>
            <a:off x="4925342" y="2809854"/>
            <a:ext cx="766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SKLOPITELNÁ HUBICE, SNADNÉ MANÉVROVÁNÍ</a:t>
            </a:r>
            <a:endParaRPr lang="en-US" sz="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157" y="3495244"/>
            <a:ext cx="720000" cy="720000"/>
          </a:xfrm>
          <a:prstGeom prst="rect">
            <a:avLst/>
          </a:prstGeom>
        </p:spPr>
      </p:pic>
      <p:sp>
        <p:nvSpPr>
          <p:cNvPr id="42" name="TextBox 22"/>
          <p:cNvSpPr txBox="1"/>
          <p:nvPr/>
        </p:nvSpPr>
        <p:spPr>
          <a:xfrm>
            <a:off x="4901493" y="3669939"/>
            <a:ext cx="7315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NÍZKÁ HMOTNOST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163" y="4297464"/>
            <a:ext cx="720000" cy="720000"/>
          </a:xfrm>
          <a:prstGeom prst="rect">
            <a:avLst/>
          </a:prstGeom>
        </p:spPr>
      </p:pic>
      <p:sp>
        <p:nvSpPr>
          <p:cNvPr id="40" name="TextBox 22"/>
          <p:cNvSpPr txBox="1"/>
          <p:nvPr/>
        </p:nvSpPr>
        <p:spPr>
          <a:xfrm>
            <a:off x="4880429" y="4360821"/>
            <a:ext cx="828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NASTAVENÍ VÝKONU BUĎ STISKNUTÍM NEBO NEPŘETRŽITÝ PROVOZ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661" y="5139221"/>
            <a:ext cx="720000" cy="720000"/>
          </a:xfrm>
          <a:prstGeom prst="rect">
            <a:avLst/>
          </a:prstGeom>
        </p:spPr>
      </p:pic>
      <p:sp>
        <p:nvSpPr>
          <p:cNvPr id="48" name="TextBox 22"/>
          <p:cNvSpPr txBox="1"/>
          <p:nvPr/>
        </p:nvSpPr>
        <p:spPr>
          <a:xfrm>
            <a:off x="4904547" y="5226328"/>
            <a:ext cx="828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VYJÍMATELNÁ BATERIE S LED UKAZATELEM A MOŽNOSTÍ NABÍJENÍ KDEKOLIV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Immagine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58" t="11347" r="18042" b="6705"/>
          <a:stretch/>
        </p:blipFill>
        <p:spPr>
          <a:xfrm>
            <a:off x="4186797" y="1081580"/>
            <a:ext cx="720000" cy="720000"/>
          </a:xfrm>
          <a:prstGeom prst="flowChartConnector">
            <a:avLst/>
          </a:prstGeom>
        </p:spPr>
      </p:pic>
      <p:pic>
        <p:nvPicPr>
          <p:cNvPr id="44" name="Immagine 4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65" t="5147" r="10466" b="3040"/>
          <a:stretch/>
        </p:blipFill>
        <p:spPr>
          <a:xfrm>
            <a:off x="4155920" y="4294909"/>
            <a:ext cx="720000" cy="720000"/>
          </a:xfrm>
          <a:prstGeom prst="flowChartConnector">
            <a:avLst/>
          </a:prstGeom>
        </p:spPr>
      </p:pic>
      <p:pic>
        <p:nvPicPr>
          <p:cNvPr id="49" name="Immagine 4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8" t="3724" r="8432" b="6594"/>
          <a:stretch/>
        </p:blipFill>
        <p:spPr>
          <a:xfrm>
            <a:off x="4168772" y="5147083"/>
            <a:ext cx="720000" cy="720000"/>
          </a:xfrm>
          <a:prstGeom prst="flowChartConnector">
            <a:avLst/>
          </a:prstGeom>
        </p:spPr>
      </p:pic>
      <p:pic>
        <p:nvPicPr>
          <p:cNvPr id="29" name="Immagine 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7" t="3820" r="7524" b="6124"/>
          <a:stretch/>
        </p:blipFill>
        <p:spPr>
          <a:xfrm>
            <a:off x="4201294" y="1874700"/>
            <a:ext cx="720000" cy="720000"/>
          </a:xfrm>
          <a:prstGeom prst="flowChartConnector">
            <a:avLst/>
          </a:prstGeom>
        </p:spPr>
      </p:pic>
      <p:pic>
        <p:nvPicPr>
          <p:cNvPr id="30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165" y="1888622"/>
            <a:ext cx="720000" cy="720000"/>
          </a:xfrm>
          <a:prstGeom prst="rect">
            <a:avLst/>
          </a:prstGeom>
        </p:spPr>
      </p:pic>
      <p:sp>
        <p:nvSpPr>
          <p:cNvPr id="31" name="TextBox 22"/>
          <p:cNvSpPr txBox="1"/>
          <p:nvPr/>
        </p:nvSpPr>
        <p:spPr>
          <a:xfrm>
            <a:off x="4923861" y="1886049"/>
            <a:ext cx="7501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STEJNÝ VÝKON VYSÁVÁNÍ JAKO U VYSAVAČE S KABELEM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4065973" y="6036815"/>
            <a:ext cx="4074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 Výkon stanoven na základě interních testů zaměřených na vysání prachu na tvrdém povrchu, tvrdém povrchu se štěrbinovou hubicí a na koberci, měřeno dle normy EN 60312-1 s dosažením limitů Nařízení </a:t>
            </a:r>
            <a:r>
              <a:rPr lang="en-U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EU) </a:t>
            </a:r>
            <a:r>
              <a:rPr 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č.</a:t>
            </a:r>
            <a:r>
              <a:rPr lang="en-U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666/2013</a:t>
            </a:r>
            <a:r>
              <a:rPr lang="en-U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sz="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 porovnání s předcházejícím modelem H-FREE </a:t>
            </a:r>
            <a:r>
              <a:rPr lang="cs-CZ" sz="900" i="1" dirty="0">
                <a:latin typeface="Arial" panose="020B0604020202020204" pitchFamily="34" charset="0"/>
                <a:cs typeface="Arial" panose="020B0604020202020204" pitchFamily="34" charset="0"/>
              </a:rPr>
              <a:t>HF18GH 011</a:t>
            </a:r>
            <a:endParaRPr 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Immagine 1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83" t="9823" r="7616" b="6980"/>
          <a:stretch/>
        </p:blipFill>
        <p:spPr>
          <a:xfrm>
            <a:off x="4168772" y="2690507"/>
            <a:ext cx="720000" cy="720000"/>
          </a:xfrm>
          <a:prstGeom prst="flowChartConnector">
            <a:avLst/>
          </a:prstGeom>
        </p:spPr>
      </p:pic>
      <p:pic>
        <p:nvPicPr>
          <p:cNvPr id="36" name="Immagine 18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93" t="14882" r="7566" b="7311"/>
          <a:stretch/>
        </p:blipFill>
        <p:spPr>
          <a:xfrm>
            <a:off x="4188622" y="3497365"/>
            <a:ext cx="720000" cy="720000"/>
          </a:xfrm>
          <a:prstGeom prst="flowChartConnector">
            <a:avLst/>
          </a:prstGeom>
        </p:spPr>
      </p:pic>
      <p:sp>
        <p:nvSpPr>
          <p:cNvPr id="37" name="Rettangolo 7"/>
          <p:cNvSpPr/>
          <p:nvPr/>
        </p:nvSpPr>
        <p:spPr>
          <a:xfrm>
            <a:off x="6373948" y="1072248"/>
            <a:ext cx="1494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latin typeface="GothamNarrow-Bold" pitchFamily="50" charset="0"/>
              </a:rPr>
              <a:t>H-FREE 200</a:t>
            </a:r>
            <a:endParaRPr lang="it-IT" dirty="0"/>
          </a:p>
        </p:txBody>
      </p:sp>
      <p:pic>
        <p:nvPicPr>
          <p:cNvPr id="43" name="Immagine 2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" t="3140" r="1852" b="3421"/>
          <a:stretch/>
        </p:blipFill>
        <p:spPr>
          <a:xfrm>
            <a:off x="5862802" y="1470438"/>
            <a:ext cx="720000" cy="732309"/>
          </a:xfrm>
          <a:prstGeom prst="flowChartConnector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5" t="1635" r="9931" b="-880"/>
          <a:stretch/>
        </p:blipFill>
        <p:spPr>
          <a:xfrm>
            <a:off x="7175813" y="1496740"/>
            <a:ext cx="1716657" cy="1672151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84" t="4905" r="19162" b="1384"/>
          <a:stretch/>
        </p:blipFill>
        <p:spPr>
          <a:xfrm>
            <a:off x="6027718" y="2294626"/>
            <a:ext cx="894078" cy="3680046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82" r="16038" b="15472"/>
          <a:stretch/>
        </p:blipFill>
        <p:spPr>
          <a:xfrm>
            <a:off x="7063573" y="3526665"/>
            <a:ext cx="1828897" cy="238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921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912</TotalTime>
  <Words>157</Words>
  <Application>Microsoft Office PowerPoint</Application>
  <PresentationFormat>Předvádění na obrazovce (4:3)</PresentationFormat>
  <Paragraphs>55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Gotham Narrow Bold</vt:lpstr>
      <vt:lpstr>Gotham Narrow Light</vt:lpstr>
      <vt:lpstr>Gotham Narrow Medium</vt:lpstr>
      <vt:lpstr>GothamNarrow-Bold</vt:lpstr>
      <vt:lpstr>Motiv Office</vt:lpstr>
      <vt:lpstr>HF222AXL 011 - akumulátorový vysavač H-Free 200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CP70_CP50011 - SÁČKOVÝ vysavač CAPTURE</dc:title>
  <dc:creator>Martina Křižáková</dc:creator>
  <cp:lastModifiedBy>Martina Křižáková</cp:lastModifiedBy>
  <cp:revision>132</cp:revision>
  <cp:lastPrinted>2016-03-31T14:41:45Z</cp:lastPrinted>
  <dcterms:created xsi:type="dcterms:W3CDTF">2016-03-31T13:54:55Z</dcterms:created>
  <dcterms:modified xsi:type="dcterms:W3CDTF">2019-08-01T09:13:52Z</dcterms:modified>
</cp:coreProperties>
</file>