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10" y="62"/>
      </p:cViewPr>
      <p:guideLst>
        <p:guide orient="horz" pos="2478"/>
        <p:guide orient="horz" pos="2160"/>
        <p:guide orient="horz" pos="138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337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86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982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14536" y="410412"/>
            <a:ext cx="7772400" cy="576064"/>
          </a:xfrm>
          <a:prstGeom prst="rect">
            <a:avLst/>
          </a:prstGeom>
        </p:spPr>
        <p:txBody>
          <a:bodyPr anchor="t"/>
          <a:lstStyle>
            <a:lvl1pPr algn="l">
              <a:defRPr sz="2400" b="1" cap="all" baseline="0">
                <a:solidFill>
                  <a:srgbClr val="CC0000"/>
                </a:solidFill>
                <a:latin typeface="Gotham Narrow Bold" pitchFamily="50" charset="0"/>
              </a:defRPr>
            </a:lvl1pPr>
          </a:lstStyle>
          <a:p>
            <a:r>
              <a:rPr lang="cs-CZ" dirty="0" smtClean="0"/>
              <a:t>Kliknutím lze upravit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20284" y="1170254"/>
            <a:ext cx="8517700" cy="37827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solidFill>
                  <a:srgbClr val="CC0000"/>
                </a:solidFill>
                <a:latin typeface="Gotham Narrow Light" pitchFamily="50" charset="0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pic>
        <p:nvPicPr>
          <p:cNvPr id="7" name="bolloH.png"/>
          <p:cNvPicPr/>
          <p:nvPr userDrawn="1"/>
        </p:nvPicPr>
        <p:blipFill>
          <a:blip r:embed="rId2" cstate="print">
            <a:alphaModFix amt="50277"/>
            <a:extLst/>
          </a:blip>
          <a:srcRect l="24242" t="42040"/>
          <a:stretch>
            <a:fillRect/>
          </a:stretch>
        </p:blipFill>
        <p:spPr>
          <a:xfrm>
            <a:off x="-16423" y="-27383"/>
            <a:ext cx="3148264" cy="2352183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Segnaposto testo 2"/>
          <p:cNvSpPr>
            <a:spLocks noGrp="1"/>
          </p:cNvSpPr>
          <p:nvPr>
            <p:ph type="body" idx="14" hasCustomPrompt="1"/>
          </p:nvPr>
        </p:nvSpPr>
        <p:spPr>
          <a:xfrm>
            <a:off x="467544" y="2420888"/>
            <a:ext cx="3600400" cy="4176464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600" b="0" i="0">
                <a:solidFill>
                  <a:schemeClr val="tx1">
                    <a:lumMod val="50000"/>
                    <a:lumOff val="50000"/>
                  </a:schemeClr>
                </a:solidFill>
                <a:latin typeface="Gotham Narrow Medium"/>
                <a:cs typeface="Gotham Narrow Medium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8324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26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66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6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3.2.2017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88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3.2.2017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310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3.2.2017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47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63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26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00C46-D848-4F40-BD5D-C53C2B13DC1D}" type="datetimeFigureOut">
              <a:rPr lang="cs-CZ" smtClean="0"/>
              <a:t>3.2.2017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23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L:\marketing\L O G O\HOOVER\logo Hoover 2014\logo_hoover B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793" y="5922000"/>
            <a:ext cx="961207" cy="9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609" y="127962"/>
            <a:ext cx="7936300" cy="43204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FM18LI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011-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bezSÁČKOVÝ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vysavač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FREEmotion 2IN1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860" y="491708"/>
            <a:ext cx="8566958" cy="410146"/>
          </a:xfrm>
        </p:spPr>
        <p:txBody>
          <a:bodyPr>
            <a:noAutofit/>
          </a:bodyPr>
          <a:lstStyle/>
          <a:p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2v1 – tyčový a ruční akumulátorový vysavač, f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iltr s ochrannou mřížkou, 18 V Lion baterie, 35 min provoz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LED světlo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ástupný symbol pro text 3"/>
          <p:cNvSpPr>
            <a:spLocks noGrp="1"/>
          </p:cNvSpPr>
          <p:nvPr>
            <p:ph type="body" idx="14"/>
          </p:nvPr>
        </p:nvSpPr>
        <p:spPr>
          <a:xfrm>
            <a:off x="138023" y="959026"/>
            <a:ext cx="3984397" cy="5777054"/>
          </a:xfrm>
        </p:spPr>
        <p:txBody>
          <a:bodyPr anchor="t">
            <a:noAutofit/>
          </a:bodyPr>
          <a:lstStyle/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Výkon a vlastnosti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Jmenovité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napětí (V)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18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Doba provozu baterie (min)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35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Počet baterií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5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Typ baterie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Lithium Ion (LION)</a:t>
            </a:r>
          </a:p>
          <a:p>
            <a:pPr>
              <a:spcBef>
                <a:spcPct val="0"/>
              </a:spcBef>
            </a:pPr>
            <a:endParaRPr lang="cs-CZ" altLang="cs-CZ" sz="9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Funkce </a:t>
            </a: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a výbava	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Systém separace prachu	Filtr s ochrannou mřížkou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Předmotorový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filtr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Textilní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Filtr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na výstupu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Žádný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Jmenovité napětí (nabíječky) (V)	230-240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Délka trvání prvního nabíjení (hod)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6</a:t>
            </a:r>
          </a:p>
          <a:p>
            <a:pPr>
              <a:spcBef>
                <a:spcPct val="0"/>
              </a:spcBef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Doba potřebná k dobití z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plně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vybitého stavu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(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po prvním nabití) (hod)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5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cs-CZ" altLang="cs-CZ" sz="9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Nastavení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výkonu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2 úrovně (na rukojetí)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LED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ukazatel napájení	Ano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LED osvětlení hubice	Ano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Objem nádoby na prach (l)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0,5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Snadné vysypávání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prachu 	Ne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endParaRPr lang="cs-CZ" altLang="cs-CZ" sz="9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Montáž na stěnu		Ano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Sklopitelná rukojeť pro skladování	Ano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Držadlo pro přenášení	Ano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Uložení příslušenství 	Na těle</a:t>
            </a:r>
          </a:p>
          <a:p>
            <a:pPr>
              <a:spcBef>
                <a:spcPct val="0"/>
              </a:spcBef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Příslušenství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Hubice s rotačním kartáčem pro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koberec a tvrdou podlahu s parkovací polohou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Příslušenství 2v1		Ano (štěrbinová hubice a prachový 			kartáč)</a:t>
            </a:r>
          </a:p>
          <a:p>
            <a:pPr>
              <a:spcBef>
                <a:spcPct val="0"/>
              </a:spcBef>
            </a:pPr>
            <a:r>
              <a:rPr lang="cs-CZ" altLang="cs-CZ" sz="9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Logistická data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Kód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39400283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EAN kód		8016361936003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Barva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Černá s červenou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Rozměry výrobku v x š x h (cm)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112,3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16,5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28,5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Čistá váha výrobku (kg)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2,5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Rozměry balení v x š x h (cm)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59,5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21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26,3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Hrubá váha s obalem (kg)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4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39932" y="1067303"/>
            <a:ext cx="0" cy="540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78604" y="1067314"/>
            <a:ext cx="0" cy="540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3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786" y="1075067"/>
            <a:ext cx="720000" cy="720000"/>
          </a:xfrm>
          <a:prstGeom prst="rect">
            <a:avLst/>
          </a:prstGeom>
        </p:spPr>
      </p:pic>
      <p:sp>
        <p:nvSpPr>
          <p:cNvPr id="25" name="TextBox 22"/>
          <p:cNvSpPr txBox="1"/>
          <p:nvPr/>
        </p:nvSpPr>
        <p:spPr>
          <a:xfrm>
            <a:off x="4849052" y="1162790"/>
            <a:ext cx="862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BEZDRÁTOVÝ </a:t>
            </a:r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VYSAVAČ</a:t>
            </a:r>
          </a:p>
          <a:p>
            <a:pPr algn="ctr"/>
            <a:endParaRPr lang="cs-CZ" sz="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DOBA PROVOZU</a:t>
            </a:r>
          </a:p>
          <a:p>
            <a:pPr algn="ctr"/>
            <a:r>
              <a:rPr lang="cs-CZ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cs-CZ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026" y="1859927"/>
            <a:ext cx="720000" cy="720000"/>
          </a:xfrm>
          <a:prstGeom prst="rect">
            <a:avLst/>
          </a:prstGeom>
        </p:spPr>
      </p:pic>
      <p:sp>
        <p:nvSpPr>
          <p:cNvPr id="28" name="TextBox 22"/>
          <p:cNvSpPr txBox="1"/>
          <p:nvPr/>
        </p:nvSpPr>
        <p:spPr>
          <a:xfrm>
            <a:off x="4908735" y="2008464"/>
            <a:ext cx="750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BATERIE BEZ PAMĚŤOVÉHO EFEKTU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157" y="2664664"/>
            <a:ext cx="720000" cy="720000"/>
          </a:xfrm>
          <a:prstGeom prst="rect">
            <a:avLst/>
          </a:prstGeom>
        </p:spPr>
      </p:pic>
      <p:sp>
        <p:nvSpPr>
          <p:cNvPr id="42" name="TextBox 22"/>
          <p:cNvSpPr txBox="1"/>
          <p:nvPr/>
        </p:nvSpPr>
        <p:spPr>
          <a:xfrm>
            <a:off x="4901493" y="2839359"/>
            <a:ext cx="731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RUČNÍ VERZE PRO VYSÁVÁNÍ NAD ZEMÍ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9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7163" y="3466884"/>
            <a:ext cx="720000" cy="720000"/>
          </a:xfrm>
          <a:prstGeom prst="rect">
            <a:avLst/>
          </a:prstGeom>
        </p:spPr>
      </p:pic>
      <p:sp>
        <p:nvSpPr>
          <p:cNvPr id="40" name="TextBox 22"/>
          <p:cNvSpPr txBox="1"/>
          <p:nvPr/>
        </p:nvSpPr>
        <p:spPr>
          <a:xfrm>
            <a:off x="4889307" y="3528911"/>
            <a:ext cx="8281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HUBICE </a:t>
            </a:r>
          </a:p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ROTAČNÍM KARTÁČEM </a:t>
            </a:r>
          </a:p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VŠECHNY POVRCHY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5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783" y="5180137"/>
            <a:ext cx="720000" cy="720000"/>
          </a:xfrm>
          <a:prstGeom prst="rect">
            <a:avLst/>
          </a:prstGeom>
        </p:spPr>
      </p:pic>
      <p:sp>
        <p:nvSpPr>
          <p:cNvPr id="46" name="TextBox 22"/>
          <p:cNvSpPr txBox="1"/>
          <p:nvPr/>
        </p:nvSpPr>
        <p:spPr>
          <a:xfrm>
            <a:off x="4892041" y="5344233"/>
            <a:ext cx="754379" cy="346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SKLOPITELNÁ RUKOJEŤ</a:t>
            </a:r>
          </a:p>
          <a:p>
            <a:pPr algn="ctr"/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7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661" y="4308641"/>
            <a:ext cx="720000" cy="720000"/>
          </a:xfrm>
          <a:prstGeom prst="rect">
            <a:avLst/>
          </a:prstGeom>
        </p:spPr>
      </p:pic>
      <p:sp>
        <p:nvSpPr>
          <p:cNvPr id="48" name="TextBox 22"/>
          <p:cNvSpPr txBox="1"/>
          <p:nvPr/>
        </p:nvSpPr>
        <p:spPr>
          <a:xfrm>
            <a:off x="4913425" y="4502284"/>
            <a:ext cx="8281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 OSVĚTLENÍ NA HUBIICI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CasellaDiTesto 40"/>
          <p:cNvSpPr txBox="1"/>
          <p:nvPr/>
        </p:nvSpPr>
        <p:spPr>
          <a:xfrm>
            <a:off x="5882922" y="895118"/>
            <a:ext cx="2676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 smtClean="0">
                <a:latin typeface="Gotham Narrow Light" pitchFamily="50" charset="0"/>
              </a:rPr>
              <a:t>FREEMOTION 2in1</a:t>
            </a:r>
          </a:p>
        </p:txBody>
      </p:sp>
      <p:pic>
        <p:nvPicPr>
          <p:cNvPr id="30" name="Immagine 3"/>
          <p:cNvPicPr>
            <a:picLocks noChangeAspect="1"/>
          </p:cNvPicPr>
          <p:nvPr/>
        </p:nvPicPr>
        <p:blipFill>
          <a:blip r:embed="rId4">
            <a:clrChange>
              <a:clrFrom>
                <a:srgbClr val="EEF3FA"/>
              </a:clrFrom>
              <a:clrTo>
                <a:srgbClr val="EEF3F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38912" y="1319456"/>
            <a:ext cx="1512000" cy="5085281"/>
          </a:xfrm>
          <a:prstGeom prst="rect">
            <a:avLst/>
          </a:prstGeom>
        </p:spPr>
      </p:pic>
      <p:pic>
        <p:nvPicPr>
          <p:cNvPr id="32" name="Immagine 36"/>
          <p:cNvPicPr>
            <a:picLocks noChangeAspect="1"/>
          </p:cNvPicPr>
          <p:nvPr/>
        </p:nvPicPr>
        <p:blipFill rotWithShape="1">
          <a:blip r:embed="rId5"/>
          <a:srcRect l="19930" t="52457" r="13889" b="28064"/>
          <a:stretch/>
        </p:blipFill>
        <p:spPr>
          <a:xfrm>
            <a:off x="4191000" y="1066800"/>
            <a:ext cx="720000" cy="720000"/>
          </a:xfrm>
          <a:prstGeom prst="flowChartConnector">
            <a:avLst/>
          </a:prstGeom>
        </p:spPr>
      </p:pic>
      <p:pic>
        <p:nvPicPr>
          <p:cNvPr id="36" name="Immagine 4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733" r="2781" b="-1"/>
          <a:stretch/>
        </p:blipFill>
        <p:spPr>
          <a:xfrm>
            <a:off x="4193504" y="4306822"/>
            <a:ext cx="712324" cy="720000"/>
          </a:xfrm>
          <a:prstGeom prst="ellipse">
            <a:avLst/>
          </a:prstGeom>
          <a:ln w="12700">
            <a:solidFill>
              <a:schemeClr val="tx1"/>
            </a:solidFill>
          </a:ln>
          <a:effectLst/>
        </p:spPr>
      </p:pic>
      <p:pic>
        <p:nvPicPr>
          <p:cNvPr id="37" name="Immagine 4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72214" y="3441280"/>
            <a:ext cx="720000" cy="720000"/>
          </a:xfrm>
          <a:prstGeom prst="ellipse">
            <a:avLst/>
          </a:prstGeom>
          <a:ln w="12700">
            <a:solidFill>
              <a:schemeClr val="tx1"/>
            </a:solidFill>
          </a:ln>
          <a:effectLst/>
        </p:spPr>
      </p:pic>
      <p:pic>
        <p:nvPicPr>
          <p:cNvPr id="43" name="Immagine 2"/>
          <p:cNvPicPr>
            <a:picLocks noChangeAspect="1"/>
          </p:cNvPicPr>
          <p:nvPr/>
        </p:nvPicPr>
        <p:blipFill rotWithShape="1">
          <a:blip r:embed="rId5"/>
          <a:srcRect l="21415" t="4489" r="15326" b="76893"/>
          <a:stretch/>
        </p:blipFill>
        <p:spPr>
          <a:xfrm>
            <a:off x="4183380" y="1866900"/>
            <a:ext cx="720000" cy="720000"/>
          </a:xfrm>
          <a:prstGeom prst="flowChartConnector">
            <a:avLst/>
          </a:prstGeom>
        </p:spPr>
      </p:pic>
      <p:grpSp>
        <p:nvGrpSpPr>
          <p:cNvPr id="44" name="Gruppo 7"/>
          <p:cNvGrpSpPr/>
          <p:nvPr/>
        </p:nvGrpSpPr>
        <p:grpSpPr>
          <a:xfrm>
            <a:off x="4176282" y="2669875"/>
            <a:ext cx="720000" cy="720000"/>
            <a:chOff x="434459" y="7279494"/>
            <a:chExt cx="1080000" cy="1080000"/>
          </a:xfrm>
        </p:grpSpPr>
        <p:sp>
          <p:nvSpPr>
            <p:cNvPr id="49" name="Ovale 5"/>
            <p:cNvSpPr/>
            <p:nvPr/>
          </p:nvSpPr>
          <p:spPr>
            <a:xfrm>
              <a:off x="434459" y="7279494"/>
              <a:ext cx="1080000" cy="1080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51" name="Picture 5"/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EEF2FB"/>
                </a:clrFrom>
                <a:clrTo>
                  <a:srgbClr val="EEF2FB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2582745">
              <a:off x="785079" y="7365877"/>
              <a:ext cx="385753" cy="907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52" name="Immagine 4"/>
          <p:cNvPicPr>
            <a:picLocks noChangeAspect="1"/>
          </p:cNvPicPr>
          <p:nvPr/>
        </p:nvPicPr>
        <p:blipFill rotWithShape="1">
          <a:blip r:embed="rId9">
            <a:clrChange>
              <a:clrFrom>
                <a:srgbClr val="EEF2FB"/>
              </a:clrFrom>
              <a:clrTo>
                <a:srgbClr val="EEF2FB">
                  <a:alpha val="0"/>
                </a:srgbClr>
              </a:clrTo>
            </a:clrChange>
          </a:blip>
          <a:srcRect t="30711" r="12558" b="43696"/>
          <a:stretch/>
        </p:blipFill>
        <p:spPr>
          <a:xfrm>
            <a:off x="4165849" y="5173036"/>
            <a:ext cx="719999" cy="720000"/>
          </a:xfrm>
          <a:prstGeom prst="ellipse">
            <a:avLst/>
          </a:prstGeom>
          <a:ln w="12700">
            <a:solidFill>
              <a:schemeClr val="tx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24619211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500</TotalTime>
  <Words>66</Words>
  <Application>Microsoft Office PowerPoint</Application>
  <PresentationFormat>Předvádění na obrazovce (4:3)</PresentationFormat>
  <Paragraphs>54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Gotham Narrow Bold</vt:lpstr>
      <vt:lpstr>Gotham Narrow Light</vt:lpstr>
      <vt:lpstr>Gotham Narrow Medium</vt:lpstr>
      <vt:lpstr>Motiv Office</vt:lpstr>
      <vt:lpstr>FM18LI 011- bezSÁČKOVÝ vysavač FREEmotion 2IN1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CP70_CP50011 - SÁČKOVÝ vysavač CAPTURE</dc:title>
  <dc:creator>Martina Křižáková</dc:creator>
  <cp:lastModifiedBy>Martina Křižáková</cp:lastModifiedBy>
  <cp:revision>95</cp:revision>
  <cp:lastPrinted>2016-03-31T14:41:45Z</cp:lastPrinted>
  <dcterms:created xsi:type="dcterms:W3CDTF">2016-03-31T13:54:55Z</dcterms:created>
  <dcterms:modified xsi:type="dcterms:W3CDTF">2017-02-03T11:19:07Z</dcterms:modified>
</cp:coreProperties>
</file>