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320" y="10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3A26-61D0-463A-80E5-6469E85F0214}" type="datetimeFigureOut">
              <a:rPr lang="it-IT" smtClean="0"/>
              <a:pPr/>
              <a:t>28/02/2014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3706-290A-4AEE-82B6-4A2E698361D0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3A26-61D0-463A-80E5-6469E85F0214}" type="datetimeFigureOut">
              <a:rPr lang="it-IT" smtClean="0"/>
              <a:pPr/>
              <a:t>28/02/2014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3706-290A-4AEE-82B6-4A2E698361D0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3A26-61D0-463A-80E5-6469E85F0214}" type="datetimeFigureOut">
              <a:rPr lang="it-IT" smtClean="0"/>
              <a:pPr/>
              <a:t>28/02/2014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3706-290A-4AEE-82B6-4A2E698361D0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3A26-61D0-463A-80E5-6469E85F0214}" type="datetimeFigureOut">
              <a:rPr lang="it-IT" smtClean="0"/>
              <a:pPr/>
              <a:t>28/02/2014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3706-290A-4AEE-82B6-4A2E698361D0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3A26-61D0-463A-80E5-6469E85F0214}" type="datetimeFigureOut">
              <a:rPr lang="it-IT" smtClean="0"/>
              <a:pPr/>
              <a:t>28/02/2014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3706-290A-4AEE-82B6-4A2E698361D0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3A26-61D0-463A-80E5-6469E85F0214}" type="datetimeFigureOut">
              <a:rPr lang="it-IT" smtClean="0"/>
              <a:pPr/>
              <a:t>28/02/2014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3706-290A-4AEE-82B6-4A2E698361D0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3A26-61D0-463A-80E5-6469E85F0214}" type="datetimeFigureOut">
              <a:rPr lang="it-IT" smtClean="0"/>
              <a:pPr/>
              <a:t>28/02/2014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3706-290A-4AEE-82B6-4A2E698361D0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3A26-61D0-463A-80E5-6469E85F0214}" type="datetimeFigureOut">
              <a:rPr lang="it-IT" smtClean="0"/>
              <a:pPr/>
              <a:t>28/02/2014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3706-290A-4AEE-82B6-4A2E698361D0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3A26-61D0-463A-80E5-6469E85F0214}" type="datetimeFigureOut">
              <a:rPr lang="it-IT" smtClean="0"/>
              <a:pPr/>
              <a:t>28/02/2014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3706-290A-4AEE-82B6-4A2E698361D0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3A26-61D0-463A-80E5-6469E85F0214}" type="datetimeFigureOut">
              <a:rPr lang="it-IT" smtClean="0"/>
              <a:pPr/>
              <a:t>28/02/2014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3706-290A-4AEE-82B6-4A2E698361D0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C3A26-61D0-463A-80E5-6469E85F0214}" type="datetimeFigureOut">
              <a:rPr lang="it-IT" smtClean="0"/>
              <a:pPr/>
              <a:t>28/02/2014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3706-290A-4AEE-82B6-4A2E698361D0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C3A26-61D0-463A-80E5-6469E85F0214}" type="datetimeFigureOut">
              <a:rPr lang="it-IT" smtClean="0"/>
              <a:pPr/>
              <a:t>28/02/2014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03706-290A-4AEE-82B6-4A2E698361D0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6858000" cy="755576"/>
          </a:xfrm>
          <a:prstGeom prst="rect">
            <a:avLst/>
          </a:prstGeom>
          <a:solidFill>
            <a:srgbClr val="002C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n>
                <a:solidFill>
                  <a:srgbClr val="9B5D9E"/>
                </a:solidFill>
              </a:ln>
              <a:solidFill>
                <a:srgbClr val="002C5A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00808" y="-28029"/>
            <a:ext cx="5157192" cy="7232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it-IT" sz="2100" dirty="0" smtClean="0">
                <a:solidFill>
                  <a:schemeClr val="bg1"/>
                </a:solidFill>
                <a:latin typeface="Futura Md BT" pitchFamily="34" charset="0"/>
                <a:ea typeface="Verdana" pitchFamily="34" charset="0"/>
                <a:cs typeface="Verdana" pitchFamily="34" charset="0"/>
              </a:rPr>
              <a:t>DE’LONGHI </a:t>
            </a:r>
            <a:r>
              <a:rPr lang="cs-CZ" sz="2100" dirty="0" smtClean="0">
                <a:solidFill>
                  <a:srgbClr val="944F31"/>
                </a:solidFill>
                <a:latin typeface="Futura Md BT" pitchFamily="34" charset="0"/>
                <a:ea typeface="Verdana" pitchFamily="34" charset="0"/>
                <a:cs typeface="Verdana" pitchFamily="34" charset="0"/>
              </a:rPr>
              <a:t>KÁVA</a:t>
            </a:r>
            <a:endParaRPr lang="it-IT" sz="2100" dirty="0" smtClean="0">
              <a:solidFill>
                <a:srgbClr val="944F31"/>
              </a:solidFill>
              <a:latin typeface="Futura Md BT" pitchFamily="34" charset="0"/>
              <a:ea typeface="Verdana" pitchFamily="34" charset="0"/>
              <a:cs typeface="Verdana" pitchFamily="34" charset="0"/>
            </a:endParaRPr>
          </a:p>
          <a:p>
            <a:pPr algn="r"/>
            <a:endParaRPr lang="it-IT" sz="2000" dirty="0">
              <a:solidFill>
                <a:srgbClr val="9B5D9E"/>
              </a:solidFill>
              <a:latin typeface="Futura Lt B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573016" y="437347"/>
            <a:ext cx="32849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00" dirty="0" smtClean="0">
                <a:solidFill>
                  <a:schemeClr val="bg1"/>
                </a:solidFill>
                <a:latin typeface="Futura Lt BT" pitchFamily="34" charset="0"/>
                <a:ea typeface="Verdana" pitchFamily="34" charset="0"/>
                <a:cs typeface="Verdana" pitchFamily="34" charset="0"/>
              </a:rPr>
              <a:t>PLNOAUTOMATICKÉ KÁVOVARY</a:t>
            </a:r>
            <a:endParaRPr lang="en-US" sz="1000" dirty="0" smtClean="0">
              <a:solidFill>
                <a:schemeClr val="bg1"/>
              </a:solidFill>
              <a:latin typeface="Futura Lt BT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116632" y="323528"/>
            <a:ext cx="6624736" cy="0"/>
          </a:xfrm>
          <a:prstGeom prst="line">
            <a:avLst/>
          </a:prstGeom>
          <a:ln w="6350">
            <a:solidFill>
              <a:srgbClr val="944F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0" y="323528"/>
            <a:ext cx="3284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  <a:latin typeface="Futura Lt BT" pitchFamily="34" charset="0"/>
                <a:ea typeface="Verdana" pitchFamily="34" charset="0"/>
                <a:cs typeface="Verdana" pitchFamily="34" charset="0"/>
              </a:rPr>
              <a:t>  </a:t>
            </a:r>
          </a:p>
        </p:txBody>
      </p:sp>
      <p:sp>
        <p:nvSpPr>
          <p:cNvPr id="9" name="Text Box 477"/>
          <p:cNvSpPr txBox="1">
            <a:spLocks noChangeArrowheads="1"/>
          </p:cNvSpPr>
          <p:nvPr/>
        </p:nvSpPr>
        <p:spPr bwMode="auto">
          <a:xfrm>
            <a:off x="0" y="602843"/>
            <a:ext cx="422108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sz="1000" dirty="0" smtClean="0">
              <a:latin typeface="Futura Lt BT" pitchFamily="34" charset="0"/>
            </a:endParaRPr>
          </a:p>
          <a:p>
            <a:pPr marL="95250" indent="-95250">
              <a:buFont typeface="Wingdings" pitchFamily="2" charset="2"/>
              <a:buChar char="n"/>
            </a:pPr>
            <a:r>
              <a:rPr lang="en-US" sz="1000" dirty="0" smtClean="0">
                <a:latin typeface="Futura Md BT"/>
              </a:rPr>
              <a:t>N</a:t>
            </a:r>
            <a:r>
              <a:rPr lang="cs-CZ" sz="1000" dirty="0" err="1" smtClean="0">
                <a:latin typeface="Futura Md BT"/>
              </a:rPr>
              <a:t>ový</a:t>
            </a:r>
            <a:r>
              <a:rPr lang="en-US" sz="1000" dirty="0" smtClean="0">
                <a:latin typeface="Futura Md BT"/>
              </a:rPr>
              <a:t> </a:t>
            </a:r>
            <a:r>
              <a:rPr lang="en-US" sz="1000" dirty="0" err="1" smtClean="0">
                <a:latin typeface="Futura Md BT"/>
              </a:rPr>
              <a:t>De’Longhi</a:t>
            </a:r>
            <a:r>
              <a:rPr lang="en-US" sz="1000" dirty="0" smtClean="0">
                <a:latin typeface="Futura Md BT"/>
              </a:rPr>
              <a:t> </a:t>
            </a:r>
            <a:r>
              <a:rPr lang="cs-CZ" sz="1000" dirty="0" smtClean="0">
                <a:latin typeface="Futura Md BT"/>
              </a:rPr>
              <a:t>„</a:t>
            </a:r>
            <a:r>
              <a:rPr lang="en-US" sz="1000" dirty="0" err="1" smtClean="0">
                <a:latin typeface="Futura Md BT"/>
              </a:rPr>
              <a:t>LatteCrema</a:t>
            </a:r>
            <a:r>
              <a:rPr lang="en-US" sz="1000" dirty="0" smtClean="0">
                <a:latin typeface="Futura Md BT"/>
              </a:rPr>
              <a:t> </a:t>
            </a:r>
            <a:r>
              <a:rPr lang="cs-CZ" sz="1000" dirty="0" smtClean="0">
                <a:latin typeface="Futura Md BT"/>
              </a:rPr>
              <a:t>s</a:t>
            </a:r>
            <a:r>
              <a:rPr lang="en-US" sz="1000" dirty="0" err="1" smtClean="0">
                <a:latin typeface="Futura Md BT"/>
              </a:rPr>
              <a:t>yst</a:t>
            </a:r>
            <a:r>
              <a:rPr lang="cs-CZ" sz="1000" dirty="0" err="1" smtClean="0">
                <a:latin typeface="Futura Md BT"/>
              </a:rPr>
              <a:t>em</a:t>
            </a:r>
            <a:r>
              <a:rPr lang="cs-CZ" sz="1000" dirty="0" smtClean="0">
                <a:latin typeface="Futura Md BT"/>
              </a:rPr>
              <a:t>“</a:t>
            </a:r>
            <a:r>
              <a:rPr lang="en-US" sz="1000" dirty="0" smtClean="0">
                <a:latin typeface="Futura Md BT"/>
              </a:rPr>
              <a:t>: </a:t>
            </a:r>
            <a:r>
              <a:rPr lang="cs-CZ" sz="1000" dirty="0" smtClean="0">
                <a:latin typeface="Futura Md BT"/>
              </a:rPr>
              <a:t>Vychutnejte si perfektní požitek.</a:t>
            </a:r>
            <a:endParaRPr lang="en-US" sz="1000" dirty="0" smtClean="0">
              <a:latin typeface="Futura Md BT"/>
            </a:endParaRPr>
          </a:p>
          <a:p>
            <a:pPr marL="95250" indent="-95250"/>
            <a:r>
              <a:rPr lang="en-US" sz="1000" dirty="0" smtClean="0">
                <a:latin typeface="Futura Md BT"/>
              </a:rPr>
              <a:t>   </a:t>
            </a:r>
            <a:r>
              <a:rPr lang="cs-CZ" sz="1000" dirty="0" smtClean="0">
                <a:latin typeface="Futura Md BT"/>
              </a:rPr>
              <a:t>Krémové </a:t>
            </a:r>
            <a:r>
              <a:rPr lang="en-US" sz="1000" dirty="0" smtClean="0">
                <a:latin typeface="Futura Md BT"/>
              </a:rPr>
              <a:t>cappuccino </a:t>
            </a:r>
            <a:r>
              <a:rPr lang="cs-CZ" sz="1000" dirty="0" smtClean="0">
                <a:latin typeface="Futura Md BT"/>
              </a:rPr>
              <a:t>s hustou mléčnou pěnou, pokaždé s dokonalou teplotou… až do poslední kapky.</a:t>
            </a:r>
            <a:endParaRPr lang="en-US" sz="1000" dirty="0" smtClean="0">
              <a:latin typeface="Futura Md BT"/>
            </a:endParaRPr>
          </a:p>
          <a:p>
            <a:pPr marL="95250" indent="-95250">
              <a:buFont typeface="Wingdings" pitchFamily="2" charset="2"/>
              <a:buChar char="n"/>
            </a:pPr>
            <a:r>
              <a:rPr lang="en-US" sz="1000" dirty="0" smtClean="0">
                <a:latin typeface="Futura Md BT"/>
              </a:rPr>
              <a:t> Automatic</a:t>
            </a:r>
            <a:r>
              <a:rPr lang="cs-CZ" sz="1000" dirty="0" err="1" smtClean="0">
                <a:latin typeface="Futura Md BT"/>
              </a:rPr>
              <a:t>ké</a:t>
            </a:r>
            <a:r>
              <a:rPr lang="cs-CZ" sz="1000" dirty="0" smtClean="0">
                <a:latin typeface="Futura Md BT"/>
              </a:rPr>
              <a:t> čištění</a:t>
            </a:r>
            <a:r>
              <a:rPr lang="en-US" sz="1000" dirty="0" smtClean="0">
                <a:latin typeface="Futura Md BT"/>
              </a:rPr>
              <a:t> </a:t>
            </a:r>
            <a:r>
              <a:rPr lang="cs-CZ" sz="1000" dirty="0" smtClean="0">
                <a:latin typeface="Futura Md BT"/>
              </a:rPr>
              <a:t>vestavěné v knoflíku pro regulaci pěny</a:t>
            </a:r>
            <a:r>
              <a:rPr lang="en-US" sz="1000" dirty="0" smtClean="0">
                <a:latin typeface="Futura Md BT"/>
              </a:rPr>
              <a:t> </a:t>
            </a:r>
            <a:r>
              <a:rPr lang="cs-CZ" sz="1000" dirty="0" smtClean="0">
                <a:latin typeface="Futura Md BT"/>
              </a:rPr>
              <a:t>umožňuje snadné čištění jednotlivých komponentů tak, aby karafa na mléko mohla být po použití jednoduše umístěna do lednice.</a:t>
            </a:r>
            <a:r>
              <a:rPr lang="en-US" sz="1000" dirty="0" smtClean="0">
                <a:latin typeface="Futura Md BT"/>
              </a:rPr>
              <a:t> </a:t>
            </a:r>
          </a:p>
          <a:p>
            <a:pPr marL="95250" indent="-95250">
              <a:buFont typeface="Wingdings" pitchFamily="2" charset="2"/>
              <a:buChar char="n"/>
            </a:pPr>
            <a:r>
              <a:rPr lang="en-US" sz="1000" dirty="0" smtClean="0">
                <a:latin typeface="Futura Md BT"/>
              </a:rPr>
              <a:t> </a:t>
            </a:r>
            <a:r>
              <a:rPr lang="cs-CZ" sz="1000" dirty="0" smtClean="0">
                <a:latin typeface="Futura Md BT"/>
              </a:rPr>
              <a:t>Speciální cappuccino tryska pro páru a horkou vodu může být použita pro ruční přípravu sametové mléčné pěny nebo přípravu horké vody pro čaj nebo další horké nápoje.</a:t>
            </a:r>
          </a:p>
          <a:p>
            <a:pPr marL="95250" indent="-95250">
              <a:buFont typeface="Wingdings" pitchFamily="2" charset="2"/>
              <a:buChar char="n"/>
            </a:pPr>
            <a:r>
              <a:rPr lang="cs-CZ" sz="1000" dirty="0" smtClean="0">
                <a:latin typeface="Futura Md BT"/>
              </a:rPr>
              <a:t>Vyberte si Váš oblíbený mléčný nápoj v </a:t>
            </a:r>
            <a:r>
              <a:rPr lang="cs-CZ" sz="1000" dirty="0" err="1" smtClean="0">
                <a:latin typeface="Futura Md BT"/>
              </a:rPr>
              <a:t>Milk</a:t>
            </a:r>
            <a:r>
              <a:rPr lang="cs-CZ" sz="1000" dirty="0" smtClean="0">
                <a:latin typeface="Futura Md BT"/>
              </a:rPr>
              <a:t> menu: horké mléko, </a:t>
            </a:r>
            <a:r>
              <a:rPr lang="cs-CZ" sz="1000" dirty="0" err="1" smtClean="0">
                <a:latin typeface="Futura Md BT"/>
              </a:rPr>
              <a:t>flat</a:t>
            </a:r>
            <a:r>
              <a:rPr lang="cs-CZ" sz="1000" dirty="0" smtClean="0">
                <a:latin typeface="Futura Md BT"/>
              </a:rPr>
              <a:t> </a:t>
            </a:r>
            <a:r>
              <a:rPr lang="cs-CZ" sz="1000" dirty="0" err="1" smtClean="0">
                <a:latin typeface="Futura Md BT"/>
              </a:rPr>
              <a:t>white</a:t>
            </a:r>
            <a:r>
              <a:rPr lang="cs-CZ" sz="1000" dirty="0" smtClean="0">
                <a:latin typeface="Futura Md BT"/>
              </a:rPr>
              <a:t>, </a:t>
            </a:r>
            <a:r>
              <a:rPr lang="cs-CZ" sz="1000" dirty="0" err="1" smtClean="0">
                <a:latin typeface="Futura Md BT"/>
              </a:rPr>
              <a:t>espresso</a:t>
            </a:r>
            <a:r>
              <a:rPr lang="cs-CZ" sz="1000" dirty="0" smtClean="0">
                <a:latin typeface="Futura Md BT"/>
              </a:rPr>
              <a:t> </a:t>
            </a:r>
            <a:r>
              <a:rPr lang="cs-CZ" sz="1000" dirty="0" err="1" smtClean="0">
                <a:latin typeface="Futura Md BT"/>
              </a:rPr>
              <a:t>macchiato</a:t>
            </a:r>
            <a:r>
              <a:rPr lang="cs-CZ" sz="1000" dirty="0" smtClean="0">
                <a:latin typeface="Futura Md BT"/>
              </a:rPr>
              <a:t> a My </a:t>
            </a:r>
            <a:r>
              <a:rPr lang="cs-CZ" sz="1000" dirty="0" err="1" smtClean="0">
                <a:latin typeface="Futura Md BT"/>
              </a:rPr>
              <a:t>Milk</a:t>
            </a:r>
            <a:r>
              <a:rPr lang="cs-CZ" sz="1000" dirty="0" smtClean="0">
                <a:latin typeface="Futura Md BT"/>
              </a:rPr>
              <a:t> – pro nastavení dokonalého nápoje.</a:t>
            </a:r>
            <a:endParaRPr lang="en-US" sz="1000" dirty="0" smtClean="0">
              <a:latin typeface="Futura Md BT"/>
            </a:endParaRPr>
          </a:p>
          <a:p>
            <a:pPr marL="95250" indent="-95250">
              <a:buFont typeface="Wingdings" pitchFamily="2" charset="2"/>
              <a:buChar char="n"/>
            </a:pPr>
            <a:r>
              <a:rPr lang="en-US" sz="1000" dirty="0" smtClean="0">
                <a:latin typeface="Futura Md BT"/>
              </a:rPr>
              <a:t> </a:t>
            </a:r>
            <a:r>
              <a:rPr lang="cs-CZ" sz="1000" dirty="0" smtClean="0">
                <a:latin typeface="Futura Md BT"/>
              </a:rPr>
              <a:t>Intuitivní kovový dotykový panel a dvouřádkovým displejem a 16 jazyky pro jasné a jednoduché použití</a:t>
            </a:r>
          </a:p>
          <a:p>
            <a:pPr marL="95250" indent="-95250">
              <a:buFont typeface="Wingdings" pitchFamily="2" charset="2"/>
              <a:buChar char="n"/>
            </a:pPr>
            <a:r>
              <a:rPr lang="cs-CZ" sz="1000" dirty="0" smtClean="0">
                <a:latin typeface="Futura Md BT"/>
              </a:rPr>
              <a:t>Tlačítko pro </a:t>
            </a:r>
            <a:r>
              <a:rPr lang="en-US" sz="1000" dirty="0" smtClean="0">
                <a:latin typeface="Futura Md BT"/>
              </a:rPr>
              <a:t>Long Coffee </a:t>
            </a:r>
            <a:r>
              <a:rPr lang="cs-CZ" sz="1000" dirty="0" smtClean="0">
                <a:latin typeface="Futura Md BT"/>
              </a:rPr>
              <a:t>pro milovníky překapávané kávy</a:t>
            </a:r>
            <a:r>
              <a:rPr lang="en-US" sz="1000" dirty="0" smtClean="0">
                <a:latin typeface="Futura Md BT"/>
              </a:rPr>
              <a:t> </a:t>
            </a:r>
          </a:p>
          <a:p>
            <a:pPr marL="95250" indent="-95250">
              <a:buFont typeface="Wingdings" pitchFamily="2" charset="2"/>
              <a:buChar char="n"/>
            </a:pPr>
            <a:r>
              <a:rPr lang="cs-CZ" sz="1000" dirty="0" smtClean="0">
                <a:latin typeface="Futura Md BT"/>
              </a:rPr>
              <a:t>Osobní nastavení kávy tak často, jak jen chcete, nebylo nikdy jednodušší. Vyberte si z malé, střední a velké, zkuste silné nebo extra jemné aroma, vychutnejte si kávu velmi horkou, střední nebo s nízkou teplotou. </a:t>
            </a:r>
            <a:endParaRPr lang="en-US" sz="1000" dirty="0" smtClean="0">
              <a:latin typeface="Futura Md BT"/>
            </a:endParaRPr>
          </a:p>
          <a:p>
            <a:pPr marL="95250" indent="-95250">
              <a:buFont typeface="Wingdings" pitchFamily="2" charset="2"/>
              <a:buChar char="n"/>
            </a:pPr>
            <a:r>
              <a:rPr lang="cs-CZ" sz="1000" dirty="0" smtClean="0">
                <a:latin typeface="Futura Md BT"/>
              </a:rPr>
              <a:t>Kávovar můžete použít buď s kávovými zrnky nebo s mletou kávou</a:t>
            </a:r>
            <a:endParaRPr lang="en-US" sz="1000" dirty="0" smtClean="0">
              <a:latin typeface="Futura Md BT"/>
            </a:endParaRPr>
          </a:p>
          <a:p>
            <a:pPr marL="95250" indent="-95250">
              <a:buFont typeface="Wingdings" pitchFamily="2" charset="2"/>
              <a:buChar char="n"/>
            </a:pPr>
            <a:r>
              <a:rPr lang="en-US" sz="1000" dirty="0" smtClean="0">
                <a:latin typeface="Futura Md BT"/>
              </a:rPr>
              <a:t>P</a:t>
            </a:r>
            <a:r>
              <a:rPr lang="cs-CZ" sz="1000" dirty="0" err="1" smtClean="0">
                <a:latin typeface="Futura Md BT"/>
              </a:rPr>
              <a:t>řipravte</a:t>
            </a:r>
            <a:r>
              <a:rPr lang="cs-CZ" sz="1000" dirty="0" smtClean="0">
                <a:latin typeface="Futura Md BT"/>
              </a:rPr>
              <a:t> si dva šálky najednou pomocí jednoho </a:t>
            </a:r>
            <a:r>
              <a:rPr lang="cs-CZ" sz="1000" dirty="0" err="1" smtClean="0">
                <a:latin typeface="Futura Md BT"/>
              </a:rPr>
              <a:t>spařovacího</a:t>
            </a:r>
            <a:r>
              <a:rPr lang="cs-CZ" sz="1000" dirty="0" smtClean="0">
                <a:latin typeface="Futura Md BT"/>
              </a:rPr>
              <a:t> cyklu</a:t>
            </a:r>
            <a:r>
              <a:rPr lang="en-US" sz="1000" dirty="0" smtClean="0">
                <a:latin typeface="Futura Md BT"/>
              </a:rPr>
              <a:t> </a:t>
            </a:r>
          </a:p>
          <a:p>
            <a:pPr marL="95250" indent="-95250">
              <a:buFont typeface="Wingdings" pitchFamily="2" charset="2"/>
              <a:buChar char="n"/>
            </a:pPr>
            <a:r>
              <a:rPr lang="en-US" sz="1000" dirty="0" smtClean="0">
                <a:latin typeface="Futura Md BT"/>
              </a:rPr>
              <a:t>A</a:t>
            </a:r>
            <a:r>
              <a:rPr lang="cs-CZ" sz="1000" dirty="0" err="1" smtClean="0">
                <a:latin typeface="Futura Md BT"/>
              </a:rPr>
              <a:t>ktivní</a:t>
            </a:r>
            <a:r>
              <a:rPr lang="cs-CZ" sz="1000" dirty="0" smtClean="0">
                <a:latin typeface="Futura Md BT"/>
              </a:rPr>
              <a:t> nahřívač šálků pro vždy ideální teplotu</a:t>
            </a:r>
            <a:endParaRPr lang="en-US" sz="1000" dirty="0" smtClean="0">
              <a:latin typeface="Futura Md BT"/>
            </a:endParaRPr>
          </a:p>
          <a:p>
            <a:pPr marL="95250" indent="-95250">
              <a:buFont typeface="Wingdings" pitchFamily="2" charset="2"/>
              <a:buChar char="n"/>
            </a:pPr>
            <a:r>
              <a:rPr lang="cs-CZ" sz="1000" dirty="0" smtClean="0">
                <a:latin typeface="Futura Md BT"/>
              </a:rPr>
              <a:t>Odnímatelná </a:t>
            </a:r>
            <a:r>
              <a:rPr lang="cs-CZ" sz="1000" dirty="0" err="1" smtClean="0">
                <a:latin typeface="Futura Md BT"/>
              </a:rPr>
              <a:t>spařovací</a:t>
            </a:r>
            <a:r>
              <a:rPr lang="cs-CZ" sz="1000" dirty="0" smtClean="0">
                <a:latin typeface="Futura Md BT"/>
              </a:rPr>
              <a:t> jednotka pro jednoduché čištění a údržbu</a:t>
            </a:r>
            <a:r>
              <a:rPr lang="en-US" sz="1000" dirty="0" smtClean="0">
                <a:latin typeface="Futura Md BT"/>
              </a:rPr>
              <a:t>.</a:t>
            </a:r>
          </a:p>
          <a:p>
            <a:pPr marL="95250" indent="-95250">
              <a:buFont typeface="Wingdings" pitchFamily="2" charset="2"/>
              <a:buChar char="n"/>
            </a:pPr>
            <a:r>
              <a:rPr lang="en-US" sz="1000" dirty="0" smtClean="0">
                <a:latin typeface="Futura Md BT"/>
              </a:rPr>
              <a:t>Program</a:t>
            </a:r>
            <a:r>
              <a:rPr lang="cs-CZ" sz="1000" dirty="0" err="1" smtClean="0">
                <a:latin typeface="Futura Md BT"/>
              </a:rPr>
              <a:t>ovatelné</a:t>
            </a:r>
            <a:r>
              <a:rPr lang="cs-CZ" sz="1000" dirty="0" smtClean="0">
                <a:latin typeface="Futura Md BT"/>
              </a:rPr>
              <a:t> automatické vypnutí a zapnutí.</a:t>
            </a:r>
            <a:r>
              <a:rPr lang="en-US" sz="1000" dirty="0" smtClean="0">
                <a:latin typeface="Futura Md BT"/>
              </a:rPr>
              <a:t> </a:t>
            </a:r>
          </a:p>
          <a:p>
            <a:pPr marL="95250" indent="-95250">
              <a:buFont typeface="Wingdings" pitchFamily="2" charset="2"/>
              <a:buChar char="n"/>
            </a:pPr>
            <a:r>
              <a:rPr lang="cs-CZ" sz="1000" dirty="0" smtClean="0">
                <a:latin typeface="Futura Md BT"/>
              </a:rPr>
              <a:t>Vodní filtr</a:t>
            </a:r>
            <a:endParaRPr lang="en-US" sz="1000" dirty="0" smtClean="0">
              <a:latin typeface="Futura Md BT"/>
            </a:endParaRPr>
          </a:p>
        </p:txBody>
      </p:sp>
      <p:cxnSp>
        <p:nvCxnSpPr>
          <p:cNvPr id="21" name="Connettore 1 20"/>
          <p:cNvCxnSpPr/>
          <p:nvPr/>
        </p:nvCxnSpPr>
        <p:spPr>
          <a:xfrm>
            <a:off x="0" y="7373386"/>
            <a:ext cx="6858000" cy="0"/>
          </a:xfrm>
          <a:prstGeom prst="line">
            <a:avLst/>
          </a:prstGeom>
          <a:ln w="6350">
            <a:solidFill>
              <a:srgbClr val="944F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0" y="4742417"/>
            <a:ext cx="6858000" cy="0"/>
          </a:xfrm>
          <a:prstGeom prst="line">
            <a:avLst/>
          </a:prstGeom>
          <a:ln w="6350">
            <a:solidFill>
              <a:srgbClr val="944F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magine 41" descr="DL_BETTER_blu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5224" y="8316416"/>
            <a:ext cx="1214438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9" name="Tabella 68"/>
          <p:cNvGraphicFramePr>
            <a:graphicFrameLocks noGrp="1"/>
          </p:cNvGraphicFramePr>
          <p:nvPr/>
        </p:nvGraphicFramePr>
        <p:xfrm>
          <a:off x="54000" y="6001713"/>
          <a:ext cx="6804000" cy="978207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268000"/>
                <a:gridCol w="2268000"/>
                <a:gridCol w="2268000"/>
              </a:tblGrid>
              <a:tr h="2466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latin typeface="Futura Lt BT"/>
                        </a:rPr>
                        <a:t>N</a:t>
                      </a:r>
                      <a:r>
                        <a:rPr lang="cs-CZ" sz="800" b="0" dirty="0" smtClean="0">
                          <a:latin typeface="Futura Lt BT"/>
                        </a:rPr>
                        <a:t>OVÝ</a:t>
                      </a:r>
                      <a:r>
                        <a:rPr lang="en-GB" sz="800" b="0" baseline="0" dirty="0" smtClean="0">
                          <a:latin typeface="Futura Lt BT"/>
                        </a:rPr>
                        <a:t> </a:t>
                      </a:r>
                      <a:r>
                        <a:rPr lang="cs-CZ" sz="800" b="0" baseline="0" dirty="0" err="1" smtClean="0">
                          <a:latin typeface="Futura Lt BT"/>
                        </a:rPr>
                        <a:t>LatteCrema</a:t>
                      </a:r>
                      <a:r>
                        <a:rPr lang="cs-CZ" sz="800" b="0" baseline="0" dirty="0" smtClean="0">
                          <a:latin typeface="Futura Lt BT"/>
                        </a:rPr>
                        <a:t> </a:t>
                      </a:r>
                      <a:r>
                        <a:rPr lang="cs-CZ" sz="800" b="0" baseline="0" dirty="0" err="1" smtClean="0">
                          <a:latin typeface="Futura Lt BT"/>
                        </a:rPr>
                        <a:t>System</a:t>
                      </a:r>
                      <a:r>
                        <a:rPr lang="en-GB" sz="800" b="0" dirty="0" smtClean="0">
                          <a:latin typeface="Futura Lt BT"/>
                        </a:rPr>
                        <a:t>: </a:t>
                      </a:r>
                    </a:p>
                    <a:p>
                      <a:pPr algn="l"/>
                      <a:endParaRPr lang="en-GB" sz="800" dirty="0" smtClean="0">
                        <a:latin typeface="Futura Lt BT"/>
                      </a:endParaRPr>
                    </a:p>
                  </a:txBody>
                  <a:tcPr marL="14400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latin typeface="Futura Lt BT"/>
                        </a:rPr>
                        <a:t>MILK</a:t>
                      </a:r>
                      <a:r>
                        <a:rPr lang="en-GB" sz="800" baseline="0" dirty="0" smtClean="0">
                          <a:latin typeface="Futura Lt BT"/>
                        </a:rPr>
                        <a:t> MENU </a:t>
                      </a:r>
                      <a:endParaRPr lang="en-GB" sz="800" dirty="0" smtClean="0">
                        <a:latin typeface="Futura Lt BT"/>
                      </a:endParaRPr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800" dirty="0" smtClean="0">
                          <a:latin typeface="Futura Lt BT"/>
                        </a:rPr>
                        <a:t>KOVOVÝ</a:t>
                      </a:r>
                      <a:r>
                        <a:rPr lang="cs-CZ" sz="800" baseline="0" dirty="0" smtClean="0">
                          <a:latin typeface="Futura Lt BT"/>
                        </a:rPr>
                        <a:t> DOTYKOVÝ OVLÁDACÍ PANEL</a:t>
                      </a:r>
                      <a:r>
                        <a:rPr lang="en-GB" sz="800" baseline="0" dirty="0" smtClean="0">
                          <a:latin typeface="Futura Lt BT"/>
                        </a:rPr>
                        <a:t> </a:t>
                      </a:r>
                      <a:endParaRPr lang="en-GB" sz="800" dirty="0" smtClean="0">
                        <a:latin typeface="Futura Lt BT"/>
                      </a:endParaRPr>
                    </a:p>
                  </a:txBody>
                  <a:tcPr marL="54000" marR="0" marT="0" marB="0"/>
                </a:tc>
              </a:tr>
              <a:tr h="46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800" kern="1200" baseline="0" dirty="0" smtClean="0">
                          <a:solidFill>
                            <a:schemeClr val="tx1"/>
                          </a:solidFill>
                          <a:latin typeface="Futura Md BT"/>
                          <a:ea typeface="+mn-ea"/>
                          <a:cs typeface="+mn-cs"/>
                        </a:rPr>
                        <a:t>Vychutnejte si dokonalou směs potěšení. Krémové cappuccino s hustou mléčnou pěnou vždy při dokonalé teplotě do poslední kapky.</a:t>
                      </a:r>
                      <a:endParaRPr lang="it-IT" sz="800" kern="1200" baseline="0" dirty="0" smtClean="0">
                        <a:solidFill>
                          <a:schemeClr val="tx1"/>
                        </a:solidFill>
                        <a:latin typeface="Futura Md B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800" baseline="0" dirty="0" smtClean="0">
                          <a:latin typeface="Futura Md BT"/>
                        </a:rPr>
                        <a:t>Automatická čisticí funkce vestavěná v knoflíku pro regulaci pěny</a:t>
                      </a:r>
                      <a:r>
                        <a:rPr lang="en-US" sz="800" dirty="0" smtClean="0">
                          <a:latin typeface="Futura Md BT"/>
                        </a:rPr>
                        <a:t> </a:t>
                      </a:r>
                      <a:r>
                        <a:rPr lang="cs-CZ" sz="800" dirty="0" smtClean="0">
                          <a:latin typeface="Futura Md BT"/>
                        </a:rPr>
                        <a:t>umožňuje snadné čištění jednotlivých komponentů.</a:t>
                      </a:r>
                      <a:endParaRPr lang="en-US" sz="800" kern="100" spc="0" baseline="0" dirty="0" smtClean="0">
                        <a:latin typeface="Futura Lt BT"/>
                      </a:endParaRPr>
                    </a:p>
                  </a:txBody>
                  <a:tcPr marL="144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800" dirty="0" smtClean="0">
                          <a:latin typeface="Futura Lt BT"/>
                        </a:rPr>
                        <a:t>Kromě tlačítka</a:t>
                      </a:r>
                      <a:r>
                        <a:rPr lang="cs-CZ" sz="800" baseline="0" dirty="0" smtClean="0">
                          <a:latin typeface="Futura Lt BT"/>
                        </a:rPr>
                        <a:t> pro přímou přípravu cappuccina, </a:t>
                      </a:r>
                      <a:r>
                        <a:rPr lang="cs-CZ" sz="800" baseline="0" dirty="0" err="1" smtClean="0">
                          <a:latin typeface="Futura Lt BT"/>
                        </a:rPr>
                        <a:t>caffelatte</a:t>
                      </a:r>
                      <a:r>
                        <a:rPr lang="cs-CZ" sz="800" baseline="0" dirty="0" smtClean="0">
                          <a:latin typeface="Futura Lt BT"/>
                        </a:rPr>
                        <a:t> a </a:t>
                      </a:r>
                      <a:r>
                        <a:rPr lang="cs-CZ" sz="800" baseline="0" dirty="0" err="1" smtClean="0">
                          <a:latin typeface="Futura Lt BT"/>
                        </a:rPr>
                        <a:t>latte</a:t>
                      </a:r>
                      <a:r>
                        <a:rPr lang="cs-CZ" sz="800" baseline="0" dirty="0" smtClean="0">
                          <a:latin typeface="Futura Lt BT"/>
                        </a:rPr>
                        <a:t> </a:t>
                      </a:r>
                      <a:r>
                        <a:rPr lang="cs-CZ" sz="800" baseline="0" dirty="0" err="1" smtClean="0">
                          <a:latin typeface="Futura Lt BT"/>
                        </a:rPr>
                        <a:t>macchiata</a:t>
                      </a:r>
                      <a:r>
                        <a:rPr lang="cs-CZ" sz="800" baseline="0" dirty="0" smtClean="0">
                          <a:latin typeface="Futura Lt BT"/>
                        </a:rPr>
                        <a:t> objevíte svět mléčných nápojů v tlačítku </a:t>
                      </a:r>
                      <a:r>
                        <a:rPr lang="cs-CZ" sz="800" baseline="0" dirty="0" err="1" smtClean="0">
                          <a:latin typeface="Futura Lt BT"/>
                        </a:rPr>
                        <a:t>Milk</a:t>
                      </a:r>
                      <a:r>
                        <a:rPr lang="cs-CZ" sz="800" baseline="0" dirty="0" smtClean="0">
                          <a:latin typeface="Futura Lt BT"/>
                        </a:rPr>
                        <a:t> menu, kde si můžete vybrat z horkého mléka, </a:t>
                      </a:r>
                      <a:r>
                        <a:rPr lang="cs-CZ" sz="800" baseline="0" dirty="0" err="1" smtClean="0">
                          <a:latin typeface="Futura Lt BT"/>
                        </a:rPr>
                        <a:t>flat</a:t>
                      </a:r>
                      <a:r>
                        <a:rPr lang="cs-CZ" sz="800" baseline="0" dirty="0" smtClean="0">
                          <a:latin typeface="Futura Lt BT"/>
                        </a:rPr>
                        <a:t> </a:t>
                      </a:r>
                      <a:r>
                        <a:rPr lang="cs-CZ" sz="800" baseline="0" dirty="0" err="1" smtClean="0">
                          <a:latin typeface="Futura Lt BT"/>
                        </a:rPr>
                        <a:t>white</a:t>
                      </a:r>
                      <a:r>
                        <a:rPr lang="cs-CZ" sz="800" baseline="0" dirty="0" smtClean="0">
                          <a:latin typeface="Futura Lt BT"/>
                        </a:rPr>
                        <a:t>, </a:t>
                      </a:r>
                      <a:r>
                        <a:rPr lang="cs-CZ" sz="800" baseline="0" dirty="0" err="1" smtClean="0">
                          <a:latin typeface="Futura Lt BT"/>
                        </a:rPr>
                        <a:t>espressa</a:t>
                      </a:r>
                      <a:r>
                        <a:rPr lang="cs-CZ" sz="800" baseline="0" dirty="0" smtClean="0">
                          <a:latin typeface="Futura Lt BT"/>
                        </a:rPr>
                        <a:t> </a:t>
                      </a:r>
                      <a:r>
                        <a:rPr lang="cs-CZ" sz="800" baseline="0" dirty="0" err="1" smtClean="0">
                          <a:latin typeface="Futura Lt BT"/>
                        </a:rPr>
                        <a:t>macchiata</a:t>
                      </a:r>
                      <a:r>
                        <a:rPr lang="cs-CZ" sz="800" baseline="0" dirty="0" smtClean="0">
                          <a:latin typeface="Futura Lt BT"/>
                        </a:rPr>
                        <a:t> a My </a:t>
                      </a:r>
                      <a:r>
                        <a:rPr lang="cs-CZ" sz="800" baseline="0" dirty="0" err="1" smtClean="0">
                          <a:latin typeface="Futura Lt BT"/>
                        </a:rPr>
                        <a:t>Milk</a:t>
                      </a:r>
                      <a:r>
                        <a:rPr lang="cs-CZ" sz="800" baseline="0" dirty="0" smtClean="0">
                          <a:latin typeface="Futura Lt BT"/>
                        </a:rPr>
                        <a:t>, které Vám dává možnost nastavit si vlastní mléčný nápoj.</a:t>
                      </a:r>
                      <a:r>
                        <a:rPr lang="en-US" sz="800" baseline="0" dirty="0" smtClean="0">
                          <a:latin typeface="Futura Lt BT"/>
                        </a:rPr>
                        <a:t> </a:t>
                      </a:r>
                      <a:endParaRPr lang="en-US" sz="800" dirty="0" smtClean="0">
                        <a:latin typeface="Futura Lt BT"/>
                      </a:endParaRPr>
                    </a:p>
                  </a:txBody>
                  <a:tcPr marL="72000" marR="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800" dirty="0" smtClean="0">
                          <a:latin typeface="Futura Lt BT"/>
                        </a:rPr>
                        <a:t>Intuitivní</a:t>
                      </a:r>
                      <a:r>
                        <a:rPr lang="cs-CZ" sz="800" baseline="0" dirty="0" smtClean="0">
                          <a:latin typeface="Futura Lt BT"/>
                        </a:rPr>
                        <a:t> kovový dotykový ovládací panel s dvouřádkovým displejem a 16 jazyky, což umožňuje za každých okolností používat kávovar rychle a snadno.</a:t>
                      </a:r>
                      <a:r>
                        <a:rPr lang="en-US" sz="800" baseline="0" dirty="0" smtClean="0">
                          <a:latin typeface="Futura Lt BT"/>
                        </a:rPr>
                        <a:t> </a:t>
                      </a:r>
                      <a:endParaRPr lang="en-US" sz="800" dirty="0" smtClean="0">
                        <a:latin typeface="Futura Lt BT"/>
                      </a:endParaRPr>
                    </a:p>
                    <a:p>
                      <a:pPr algn="l"/>
                      <a:endParaRPr lang="en-US" sz="800" dirty="0" smtClean="0">
                        <a:latin typeface="Futura Lt BT"/>
                      </a:endParaRPr>
                    </a:p>
                  </a:txBody>
                  <a:tcPr marL="54000" marR="0" marT="0" marB="0"/>
                </a:tc>
              </a:tr>
            </a:tbl>
          </a:graphicData>
        </a:graphic>
      </p:graphicFrame>
      <p:pic>
        <p:nvPicPr>
          <p:cNvPr id="18" name="Immagine 17" descr="ECAM 45.366_W.jpg"/>
          <p:cNvPicPr>
            <a:picLocks noChangeAspect="1"/>
          </p:cNvPicPr>
          <p:nvPr/>
        </p:nvPicPr>
        <p:blipFill>
          <a:blip r:embed="rId3" cstate="print"/>
          <a:srcRect l="11337" t="9561" r="12670" b="6369"/>
          <a:stretch>
            <a:fillRect/>
          </a:stretch>
        </p:blipFill>
        <p:spPr>
          <a:xfrm>
            <a:off x="4293096" y="1259632"/>
            <a:ext cx="2492896" cy="3455066"/>
          </a:xfrm>
          <a:prstGeom prst="rect">
            <a:avLst/>
          </a:prstGeom>
        </p:spPr>
      </p:pic>
      <p:pic>
        <p:nvPicPr>
          <p:cNvPr id="19" name="Immagine 18" descr="ELETTA CAPPUCCINO TOP_NER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89240" y="809605"/>
            <a:ext cx="1224136" cy="594043"/>
          </a:xfrm>
          <a:prstGeom prst="rect">
            <a:avLst/>
          </a:prstGeom>
        </p:spPr>
      </p:pic>
      <p:pic>
        <p:nvPicPr>
          <p:cNvPr id="20" name="Immagine 19" descr="ECAM 45.366_BIANCO FRONT.jpg"/>
          <p:cNvPicPr>
            <a:picLocks noChangeAspect="1"/>
          </p:cNvPicPr>
          <p:nvPr/>
        </p:nvPicPr>
        <p:blipFill>
          <a:blip r:embed="rId5" cstate="print"/>
          <a:srcRect l="25000" t="33001" r="32143" b="22885"/>
          <a:stretch>
            <a:fillRect/>
          </a:stretch>
        </p:blipFill>
        <p:spPr>
          <a:xfrm>
            <a:off x="142817" y="4788024"/>
            <a:ext cx="837911" cy="115212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22" name="Immagine 21" descr="ECAM 45.366B_CLEA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52736" y="4788024"/>
            <a:ext cx="767572" cy="115212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25" name="Immagine 24" descr="ECAM 45.366B_MILK.jpg"/>
          <p:cNvPicPr>
            <a:picLocks noChangeAspect="1"/>
          </p:cNvPicPr>
          <p:nvPr/>
        </p:nvPicPr>
        <p:blipFill>
          <a:blip r:embed="rId7" cstate="print"/>
          <a:srcRect t="12801" b="24792"/>
          <a:stretch>
            <a:fillRect/>
          </a:stretch>
        </p:blipFill>
        <p:spPr>
          <a:xfrm>
            <a:off x="2348880" y="4788024"/>
            <a:ext cx="1229945" cy="115212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26" name="Immagine 25" descr="ECAM 45.366B_COMANDI.jpg"/>
          <p:cNvPicPr>
            <a:picLocks noChangeAspect="1"/>
          </p:cNvPicPr>
          <p:nvPr/>
        </p:nvPicPr>
        <p:blipFill>
          <a:blip r:embed="rId8" cstate="print"/>
          <a:srcRect l="9051" t="20055" r="13250"/>
          <a:stretch>
            <a:fillRect/>
          </a:stretch>
        </p:blipFill>
        <p:spPr>
          <a:xfrm>
            <a:off x="4700558" y="4788024"/>
            <a:ext cx="1680770" cy="115212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graphicFrame>
        <p:nvGraphicFramePr>
          <p:cNvPr id="28" name="Tabella 27"/>
          <p:cNvGraphicFramePr>
            <a:graphicFrameLocks noGrp="1"/>
          </p:cNvGraphicFramePr>
          <p:nvPr/>
        </p:nvGraphicFramePr>
        <p:xfrm>
          <a:off x="1097475" y="7524328"/>
          <a:ext cx="4131725" cy="13930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2185009"/>
                <a:gridCol w="487579"/>
                <a:gridCol w="1459137"/>
              </a:tblGrid>
              <a:tr h="197550">
                <a:tc gridSpan="3">
                  <a:txBody>
                    <a:bodyPr/>
                    <a:lstStyle/>
                    <a:p>
                      <a:r>
                        <a:rPr lang="it-IT" sz="1000" u="none" dirty="0" smtClean="0">
                          <a:latin typeface="Futura Lt BT" pitchFamily="34" charset="0"/>
                        </a:rPr>
                        <a:t>TECHNI</a:t>
                      </a:r>
                      <a:r>
                        <a:rPr lang="cs-CZ" sz="1000" u="none" dirty="0" smtClean="0">
                          <a:latin typeface="Futura Lt BT" pitchFamily="34" charset="0"/>
                        </a:rPr>
                        <a:t>CKÁ</a:t>
                      </a:r>
                      <a:r>
                        <a:rPr lang="it-IT" sz="1000" u="none" dirty="0" smtClean="0">
                          <a:latin typeface="Futura Lt BT" pitchFamily="34" charset="0"/>
                        </a:rPr>
                        <a:t> DATA</a:t>
                      </a:r>
                    </a:p>
                  </a:txBody>
                  <a:tcPr marL="0" marR="57600" marT="28800" marB="2880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it-IT" sz="800" b="0" i="0" u="none" strike="noStrike" dirty="0">
                        <a:latin typeface="Myriad Pro" pitchFamily="34" charset="0"/>
                      </a:endParaRPr>
                    </a:p>
                  </a:txBody>
                  <a:tcPr marL="57606" marR="57606" marT="28803" marB="28803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800" b="0" i="0" u="none" strike="noStrike" dirty="0">
                        <a:latin typeface="Myriad Pro" pitchFamily="34" charset="0"/>
                      </a:endParaRPr>
                    </a:p>
                  </a:txBody>
                  <a:tcPr marL="57606" marR="57606" marT="28803" marB="28803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056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 smtClean="0">
                          <a:latin typeface="AvantGarde Bk BT"/>
                        </a:rPr>
                        <a:t>Rozměry</a:t>
                      </a:r>
                      <a:r>
                        <a:rPr lang="it-IT" sz="800" b="0" i="0" u="none" strike="noStrike" dirty="0" smtClean="0">
                          <a:latin typeface="AvantGarde Bk BT"/>
                        </a:rPr>
                        <a:t>(</a:t>
                      </a:r>
                      <a:r>
                        <a:rPr lang="cs-CZ" sz="800" b="0" i="0" u="none" strike="noStrike" dirty="0" smtClean="0">
                          <a:latin typeface="AvantGarde Bk BT"/>
                        </a:rPr>
                        <a:t>š</a:t>
                      </a:r>
                      <a:r>
                        <a:rPr lang="it-IT" sz="800" b="0" i="0" u="none" strike="noStrike" dirty="0" smtClean="0">
                          <a:latin typeface="AvantGarde Bk BT"/>
                        </a:rPr>
                        <a:t>x</a:t>
                      </a:r>
                      <a:r>
                        <a:rPr lang="cs-CZ" sz="800" b="0" i="0" u="none" strike="noStrike" dirty="0" smtClean="0">
                          <a:latin typeface="AvantGarde Bk BT"/>
                        </a:rPr>
                        <a:t>h</a:t>
                      </a:r>
                      <a:r>
                        <a:rPr lang="it-IT" sz="800" b="0" i="0" u="none" strike="noStrike" dirty="0" smtClean="0">
                          <a:latin typeface="AvantGarde Bk BT"/>
                        </a:rPr>
                        <a:t>x</a:t>
                      </a:r>
                      <a:r>
                        <a:rPr lang="cs-CZ" sz="800" b="0" i="0" u="none" strike="noStrike" dirty="0" smtClean="0">
                          <a:latin typeface="AvantGarde Bk BT"/>
                        </a:rPr>
                        <a:t>v</a:t>
                      </a:r>
                      <a:r>
                        <a:rPr lang="it-IT" sz="800" b="0" i="0" u="none" strike="noStrike" dirty="0" smtClean="0">
                          <a:latin typeface="AvantGarde Bk BT"/>
                        </a:rPr>
                        <a:t>)</a:t>
                      </a:r>
                      <a:r>
                        <a:rPr lang="it-IT" sz="800" b="0" i="0" u="none" strike="noStrike" baseline="0" dirty="0" smtClean="0">
                          <a:latin typeface="AvantGarde Bk BT"/>
                        </a:rPr>
                        <a:t>                                            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 dirty="0" smtClean="0">
                          <a:latin typeface="AvantGarde Bk BT"/>
                        </a:rPr>
                        <a:t>mm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 smtClean="0">
                          <a:latin typeface="AvantGarde Bk BT"/>
                        </a:rPr>
                        <a:t>260x360x460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056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 smtClean="0">
                          <a:latin typeface="AvantGarde Bk BT"/>
                        </a:rPr>
                        <a:t>Váha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 dirty="0">
                          <a:latin typeface="AvantGarde Bk BT"/>
                        </a:rPr>
                        <a:t>Kg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 smtClean="0">
                          <a:latin typeface="AvantGarde Bk BT"/>
                        </a:rPr>
                        <a:t>11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056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 smtClean="0">
                          <a:latin typeface="AvantGarde Bk BT"/>
                        </a:rPr>
                        <a:t>Výkon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latin typeface="AvantGarde Bk BT"/>
                        </a:rPr>
                        <a:t>W</a:t>
                      </a:r>
                    </a:p>
                  </a:txBody>
                  <a:tcPr marL="9525" marR="9525" marT="9525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latin typeface="AvantGarde Bk BT"/>
                        </a:rPr>
                        <a:t>1450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056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 smtClean="0">
                          <a:latin typeface="AvantGarde Bk BT"/>
                        </a:rPr>
                        <a:t>Voltáž/</a:t>
                      </a:r>
                      <a:r>
                        <a:rPr lang="it-IT" sz="800" b="0" i="0" u="none" strike="noStrike" dirty="0" smtClean="0">
                          <a:latin typeface="AvantGarde Bk BT"/>
                        </a:rPr>
                        <a:t>Fre</a:t>
                      </a:r>
                      <a:r>
                        <a:rPr lang="cs-CZ" sz="800" b="0" i="0" u="none" strike="noStrike" dirty="0" err="1" smtClean="0">
                          <a:latin typeface="AvantGarde Bk BT"/>
                        </a:rPr>
                        <a:t>kvence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 dirty="0">
                          <a:latin typeface="AvantGarde Bk BT"/>
                        </a:rPr>
                        <a:t>V~Hz</a:t>
                      </a:r>
                    </a:p>
                  </a:txBody>
                  <a:tcPr marL="9525" marR="9525" marT="9525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700" b="0" i="0" u="none" strike="noStrike" dirty="0">
                          <a:latin typeface="AvantGarde Bk BT"/>
                        </a:rPr>
                        <a:t>220/240~50/60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056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 smtClean="0">
                          <a:latin typeface="AvantGarde Bk BT"/>
                        </a:rPr>
                        <a:t>Kapacita</a:t>
                      </a:r>
                      <a:r>
                        <a:rPr lang="cs-CZ" sz="800" b="0" i="0" u="none" strike="noStrike" baseline="0" dirty="0" smtClean="0">
                          <a:latin typeface="AvantGarde Bk BT"/>
                        </a:rPr>
                        <a:t> zásobníku na vodu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latin typeface="AvantGarde Bk BT"/>
                        </a:rPr>
                        <a:t>l</a:t>
                      </a:r>
                    </a:p>
                  </a:txBody>
                  <a:tcPr marL="9525" marR="9525" marT="9525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 smtClean="0">
                          <a:latin typeface="AvantGarde Bk BT"/>
                        </a:rPr>
                        <a:t>2,0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056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 smtClean="0">
                          <a:latin typeface="AvantGarde Bk BT"/>
                        </a:rPr>
                        <a:t>Zásobník</a:t>
                      </a:r>
                      <a:r>
                        <a:rPr lang="cs-CZ" sz="800" b="0" i="0" u="none" strike="noStrike" baseline="0" dirty="0" smtClean="0">
                          <a:latin typeface="AvantGarde Bk BT"/>
                        </a:rPr>
                        <a:t> na kávová zrnka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 dirty="0">
                          <a:latin typeface="AvantGarde Bk BT"/>
                        </a:rPr>
                        <a:t>g</a:t>
                      </a:r>
                    </a:p>
                  </a:txBody>
                  <a:tcPr marL="9525" marR="9525" marT="9525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 smtClean="0">
                          <a:latin typeface="AvantGarde Bk BT"/>
                        </a:rPr>
                        <a:t>400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056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 smtClean="0">
                          <a:latin typeface="AvantGarde Bk BT"/>
                        </a:rPr>
                        <a:t>Kapacita</a:t>
                      </a:r>
                      <a:r>
                        <a:rPr lang="cs-CZ" sz="800" b="0" i="0" u="none" strike="noStrike" baseline="0" dirty="0" smtClean="0">
                          <a:latin typeface="AvantGarde Bk BT"/>
                        </a:rPr>
                        <a:t> karafy na mléko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 dirty="0">
                          <a:latin typeface="AvantGarde Bk BT"/>
                        </a:rPr>
                        <a:t>l</a:t>
                      </a:r>
                    </a:p>
                  </a:txBody>
                  <a:tcPr marL="9525" marR="9525" marT="9525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 smtClean="0">
                          <a:latin typeface="AvantGarde Bk BT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056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 smtClean="0">
                          <a:latin typeface="AvantGarde Bk BT"/>
                        </a:rPr>
                        <a:t>Nastavitelný</a:t>
                      </a:r>
                      <a:r>
                        <a:rPr lang="cs-CZ" sz="800" b="0" i="0" u="none" strike="noStrike" baseline="0" dirty="0" smtClean="0">
                          <a:latin typeface="AvantGarde Bk BT"/>
                        </a:rPr>
                        <a:t> adaptér pro výdej kávy</a:t>
                      </a:r>
                      <a:r>
                        <a:rPr lang="it-IT" sz="800" b="0" i="0" u="none" strike="noStrike" dirty="0" smtClean="0">
                          <a:latin typeface="AvantGarde Bk BT"/>
                        </a:rPr>
                        <a:t> 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 dirty="0" smtClean="0">
                          <a:latin typeface="AvantGarde Bk BT"/>
                        </a:rPr>
                        <a:t>mm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 smtClean="0">
                          <a:latin typeface="AvantGarde Bk BT"/>
                        </a:rPr>
                        <a:t>90</a:t>
                      </a:r>
                      <a:r>
                        <a:rPr lang="it-IT" sz="800" b="0" i="0" u="none" strike="noStrike" baseline="0" dirty="0" smtClean="0">
                          <a:latin typeface="AvantGarde Bk BT"/>
                        </a:rPr>
                        <a:t>  </a:t>
                      </a:r>
                      <a:r>
                        <a:rPr lang="cs-CZ" sz="800" b="0" i="0" u="none" strike="noStrike" baseline="0" dirty="0" smtClean="0">
                          <a:latin typeface="AvantGarde Bk BT"/>
                        </a:rPr>
                        <a:t>do</a:t>
                      </a:r>
                      <a:r>
                        <a:rPr lang="it-IT" sz="800" b="0" i="0" u="none" strike="noStrike" dirty="0" smtClean="0">
                          <a:latin typeface="AvantGarde Bk BT"/>
                        </a:rPr>
                        <a:t> 142 mm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056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0" u="none" strike="noStrike" dirty="0" smtClean="0">
                          <a:latin typeface="AvantGarde Bk BT"/>
                        </a:rPr>
                        <a:t>Energetická</a:t>
                      </a:r>
                      <a:r>
                        <a:rPr lang="cs-CZ" sz="800" b="0" i="0" u="none" strike="noStrike" baseline="0" dirty="0" smtClean="0">
                          <a:latin typeface="AvantGarde Bk BT"/>
                        </a:rPr>
                        <a:t> třída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800" b="0" i="0" u="none" strike="noStrike">
                          <a:latin typeface="AvantGarde Bk B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0" u="none" strike="noStrike" baseline="0" dirty="0" smtClean="0">
                          <a:latin typeface="AvantGarde Bk BT"/>
                        </a:rPr>
                        <a:t>Lepší než</a:t>
                      </a:r>
                      <a:r>
                        <a:rPr lang="it-IT" sz="800" b="0" i="0" u="none" strike="noStrike" baseline="0" dirty="0" smtClean="0">
                          <a:latin typeface="AvantGarde Bk BT"/>
                        </a:rPr>
                        <a:t> A </a:t>
                      </a:r>
                      <a:endParaRPr lang="it-IT" sz="800" b="0" i="0" u="none" strike="noStrike" dirty="0">
                        <a:latin typeface="AvantGarde Bk B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410</Words>
  <Application>Microsoft Office PowerPoint</Application>
  <PresentationFormat>Předvádění na obrazovce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Tema di Office</vt:lpstr>
      <vt:lpstr>Prezentace aplikace PowerPoint</vt:lpstr>
    </vt:vector>
  </TitlesOfParts>
  <Company>De'Longhi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Martina Masciulli</dc:creator>
  <cp:lastModifiedBy>Šindelářová Jana</cp:lastModifiedBy>
  <cp:revision>42</cp:revision>
  <dcterms:created xsi:type="dcterms:W3CDTF">2013-09-02T13:44:06Z</dcterms:created>
  <dcterms:modified xsi:type="dcterms:W3CDTF">2014-02-28T08:13:06Z</dcterms:modified>
</cp:coreProperties>
</file>